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emf" ContentType="image/x-emf"/>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colors2.xml" ContentType="application/vnd.openxmlformats-officedocument.drawingml.diagramColors+xml"/>
  <Override PartName="/ppt/diagrams/colors3.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drawing3.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layout3.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diagrams/quickStyle3.xml" ContentType="application/vnd.openxmlformats-officedocument.drawingml.diagramStyl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93" r:id="rId4"/>
    <p:sldId id="257" r:id="rId5"/>
    <p:sldId id="294" r:id="rId6"/>
    <p:sldId id="258" r:id="rId7"/>
    <p:sldId id="260" r:id="rId8"/>
    <p:sldId id="267" r:id="rId9"/>
    <p:sldId id="261" r:id="rId10"/>
    <p:sldId id="262" r:id="rId11"/>
    <p:sldId id="263" r:id="rId12"/>
    <p:sldId id="268" r:id="rId13"/>
    <p:sldId id="264" r:id="rId14"/>
    <p:sldId id="265" r:id="rId15"/>
    <p:sldId id="266" r:id="rId16"/>
    <p:sldId id="269" r:id="rId17"/>
    <p:sldId id="270" r:id="rId18"/>
    <p:sldId id="271" r:id="rId19"/>
    <p:sldId id="272" r:id="rId20"/>
    <p:sldId id="273" r:id="rId21"/>
    <p:sldId id="274" r:id="rId22"/>
    <p:sldId id="275" r:id="rId23"/>
    <p:sldId id="277" r:id="rId24"/>
    <p:sldId id="278" r:id="rId25"/>
    <p:sldId id="276"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5" r:id="rId40"/>
    <p:sldId id="296" r:id="rId41"/>
    <p:sldId id="297" r:id="rId42"/>
    <p:sldId id="292" r:id="rId43"/>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4" d="100"/>
          <a:sy n="84" d="100"/>
        </p:scale>
        <p:origin x="-1140"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6" Type="http://schemas.openxmlformats.org/officeDocument/2006/relationships/tableStyles" Target="tableStyles.xml"/><Relationship Id="rId45" Type="http://schemas.openxmlformats.org/officeDocument/2006/relationships/viewProps" Target="viewProps.xml"/><Relationship Id="rId44" Type="http://schemas.openxmlformats.org/officeDocument/2006/relationships/presProps" Target="presProps.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D3357033-0D2C-473C-ACA3-17D6F7371E00}" type="doc">
      <dgm:prSet loTypeId="urn:microsoft.com/office/officeart/2005/8/layout/chevron1" loCatId="process" qsTypeId="urn:microsoft.com/office/officeart/2005/8/quickstyle/simple3" qsCatId="simple" csTypeId="urn:microsoft.com/office/officeart/2005/8/colors/colorful4" csCatId="colorful" phldr="1"/>
      <dgm:spPr/>
    </dgm:pt>
    <dgm:pt modelId="{6DB7ED8C-48FB-48C3-B4ED-92F680B28D9C}">
      <dgm:prSet phldrT="[文本]"/>
      <dgm:spPr/>
      <dgm:t>
        <a:bodyPr/>
        <a:lstStyle/>
        <a:p>
          <a:r>
            <a:rPr lang="zh-CN" altLang="en-US" dirty="0" smtClean="0">
              <a:latin typeface="方正姚体" panose="02010601030101010101" pitchFamily="2" charset="-122"/>
              <a:ea typeface="方正姚体" panose="02010601030101010101" pitchFamily="2" charset="-122"/>
            </a:rPr>
            <a:t>土地</a:t>
          </a:r>
          <a:endParaRPr lang="zh-CN" altLang="en-US" dirty="0">
            <a:latin typeface="方正姚体" panose="02010601030101010101" pitchFamily="2" charset="-122"/>
            <a:ea typeface="方正姚体" panose="02010601030101010101" pitchFamily="2" charset="-122"/>
          </a:endParaRPr>
        </a:p>
      </dgm:t>
    </dgm:pt>
    <dgm:pt modelId="{C80A42B0-DB4B-488E-8417-09A9CEC4DA42}" cxnId="{61A27A5D-E688-459E-87A7-386D3E86AE16}" type="parTrans">
      <dgm:prSet/>
      <dgm:spPr/>
      <dgm:t>
        <a:bodyPr/>
        <a:lstStyle/>
        <a:p>
          <a:endParaRPr lang="zh-CN" altLang="en-US"/>
        </a:p>
      </dgm:t>
    </dgm:pt>
    <dgm:pt modelId="{928A572C-D88E-431E-AF2A-A79F96C4882A}" cxnId="{61A27A5D-E688-459E-87A7-386D3E86AE16}" type="sibTrans">
      <dgm:prSet/>
      <dgm:spPr/>
      <dgm:t>
        <a:bodyPr/>
        <a:lstStyle/>
        <a:p>
          <a:endParaRPr lang="zh-CN" altLang="en-US"/>
        </a:p>
      </dgm:t>
    </dgm:pt>
    <dgm:pt modelId="{07735BA9-14FF-4106-B6CA-C8140C2E8CC5}">
      <dgm:prSet phldrT="[文本]"/>
      <dgm:spPr/>
      <dgm:t>
        <a:bodyPr/>
        <a:lstStyle/>
        <a:p>
          <a:r>
            <a:rPr lang="zh-CN" altLang="en-US" dirty="0" smtClean="0">
              <a:latin typeface="方正姚体" panose="02010601030101010101" pitchFamily="2" charset="-122"/>
              <a:ea typeface="方正姚体" panose="02010601030101010101" pitchFamily="2" charset="-122"/>
            </a:rPr>
            <a:t>开发</a:t>
          </a:r>
          <a:endParaRPr lang="zh-CN" altLang="en-US" dirty="0">
            <a:latin typeface="方正姚体" panose="02010601030101010101" pitchFamily="2" charset="-122"/>
            <a:ea typeface="方正姚体" panose="02010601030101010101" pitchFamily="2" charset="-122"/>
          </a:endParaRPr>
        </a:p>
      </dgm:t>
    </dgm:pt>
    <dgm:pt modelId="{0B9DF27C-1CB3-4853-9A3F-5F0317A936F5}" cxnId="{9159B529-8487-44DA-A5FB-35D49DC58D76}" type="parTrans">
      <dgm:prSet/>
      <dgm:spPr/>
      <dgm:t>
        <a:bodyPr/>
        <a:lstStyle/>
        <a:p>
          <a:endParaRPr lang="zh-CN" altLang="en-US"/>
        </a:p>
      </dgm:t>
    </dgm:pt>
    <dgm:pt modelId="{89AFA983-6B77-4A19-A263-3F246B66FD05}" cxnId="{9159B529-8487-44DA-A5FB-35D49DC58D76}" type="sibTrans">
      <dgm:prSet/>
      <dgm:spPr/>
      <dgm:t>
        <a:bodyPr/>
        <a:lstStyle/>
        <a:p>
          <a:endParaRPr lang="zh-CN" altLang="en-US"/>
        </a:p>
      </dgm:t>
    </dgm:pt>
    <dgm:pt modelId="{721AACB7-31A5-4B02-AF4E-0E4F8330E8B0}">
      <dgm:prSet phldrT="[文本]"/>
      <dgm:spPr/>
      <dgm:t>
        <a:bodyPr/>
        <a:lstStyle/>
        <a:p>
          <a:r>
            <a:rPr lang="zh-CN" altLang="en-US" dirty="0" smtClean="0">
              <a:latin typeface="方正姚体" panose="02010601030101010101" pitchFamily="2" charset="-122"/>
              <a:ea typeface="方正姚体" panose="02010601030101010101" pitchFamily="2" charset="-122"/>
            </a:rPr>
            <a:t>持有</a:t>
          </a:r>
          <a:endParaRPr lang="zh-CN" altLang="en-US" dirty="0">
            <a:latin typeface="方正姚体" panose="02010601030101010101" pitchFamily="2" charset="-122"/>
            <a:ea typeface="方正姚体" panose="02010601030101010101" pitchFamily="2" charset="-122"/>
          </a:endParaRPr>
        </a:p>
      </dgm:t>
    </dgm:pt>
    <dgm:pt modelId="{C992BF70-077F-4967-BAAE-0040B29EC4F0}" cxnId="{30843A43-A7B6-4CDA-B919-E1B8AAAADDA3}" type="parTrans">
      <dgm:prSet/>
      <dgm:spPr/>
      <dgm:t>
        <a:bodyPr/>
        <a:lstStyle/>
        <a:p>
          <a:endParaRPr lang="zh-CN" altLang="en-US"/>
        </a:p>
      </dgm:t>
    </dgm:pt>
    <dgm:pt modelId="{24EB6425-CF42-4415-AB0B-06859A8C2E47}" cxnId="{30843A43-A7B6-4CDA-B919-E1B8AAAADDA3}" type="sibTrans">
      <dgm:prSet/>
      <dgm:spPr/>
      <dgm:t>
        <a:bodyPr/>
        <a:lstStyle/>
        <a:p>
          <a:endParaRPr lang="zh-CN" altLang="en-US"/>
        </a:p>
      </dgm:t>
    </dgm:pt>
    <dgm:pt modelId="{A28AFEA2-A7FF-4E0C-A446-16D326AD2D96}" type="pres">
      <dgm:prSet presAssocID="{D3357033-0D2C-473C-ACA3-17D6F7371E00}" presName="Name0" presStyleCnt="0">
        <dgm:presLayoutVars>
          <dgm:dir/>
          <dgm:animLvl val="lvl"/>
          <dgm:resizeHandles val="exact"/>
        </dgm:presLayoutVars>
      </dgm:prSet>
      <dgm:spPr/>
    </dgm:pt>
    <dgm:pt modelId="{2956C599-507E-49C9-851F-0166669F64E7}" type="pres">
      <dgm:prSet presAssocID="{6DB7ED8C-48FB-48C3-B4ED-92F680B28D9C}" presName="parTxOnly" presStyleLbl="node1" presStyleIdx="0" presStyleCnt="3">
        <dgm:presLayoutVars>
          <dgm:chMax val="0"/>
          <dgm:chPref val="0"/>
          <dgm:bulletEnabled val="1"/>
        </dgm:presLayoutVars>
      </dgm:prSet>
      <dgm:spPr/>
      <dgm:t>
        <a:bodyPr/>
        <a:lstStyle/>
        <a:p>
          <a:endParaRPr lang="zh-CN" altLang="en-US"/>
        </a:p>
      </dgm:t>
    </dgm:pt>
    <dgm:pt modelId="{D9FEEB0F-33ED-4142-87AE-B5700AA2165C}" type="pres">
      <dgm:prSet presAssocID="{928A572C-D88E-431E-AF2A-A79F96C4882A}" presName="parTxOnlySpace" presStyleCnt="0"/>
      <dgm:spPr/>
    </dgm:pt>
    <dgm:pt modelId="{7B54ADA2-F630-4456-A9D9-7098E7F24CDC}" type="pres">
      <dgm:prSet presAssocID="{07735BA9-14FF-4106-B6CA-C8140C2E8CC5}" presName="parTxOnly" presStyleLbl="node1" presStyleIdx="1" presStyleCnt="3">
        <dgm:presLayoutVars>
          <dgm:chMax val="0"/>
          <dgm:chPref val="0"/>
          <dgm:bulletEnabled val="1"/>
        </dgm:presLayoutVars>
      </dgm:prSet>
      <dgm:spPr/>
      <dgm:t>
        <a:bodyPr/>
        <a:lstStyle/>
        <a:p>
          <a:endParaRPr lang="zh-CN" altLang="en-US"/>
        </a:p>
      </dgm:t>
    </dgm:pt>
    <dgm:pt modelId="{A80EE543-424F-4258-B50C-8FE8308F904A}" type="pres">
      <dgm:prSet presAssocID="{89AFA983-6B77-4A19-A263-3F246B66FD05}" presName="parTxOnlySpace" presStyleCnt="0"/>
      <dgm:spPr/>
    </dgm:pt>
    <dgm:pt modelId="{0F32EFB2-85CC-41D9-9C07-57C4E8DE9EE7}" type="pres">
      <dgm:prSet presAssocID="{721AACB7-31A5-4B02-AF4E-0E4F8330E8B0}" presName="parTxOnly" presStyleLbl="node1" presStyleIdx="2" presStyleCnt="3">
        <dgm:presLayoutVars>
          <dgm:chMax val="0"/>
          <dgm:chPref val="0"/>
          <dgm:bulletEnabled val="1"/>
        </dgm:presLayoutVars>
      </dgm:prSet>
      <dgm:spPr/>
      <dgm:t>
        <a:bodyPr/>
        <a:lstStyle/>
        <a:p>
          <a:endParaRPr lang="zh-CN" altLang="en-US"/>
        </a:p>
      </dgm:t>
    </dgm:pt>
  </dgm:ptLst>
  <dgm:cxnLst>
    <dgm:cxn modelId="{C234ABE5-F630-429C-8D2A-2A80F6D276BB}" type="presOf" srcId="{721AACB7-31A5-4B02-AF4E-0E4F8330E8B0}" destId="{0F32EFB2-85CC-41D9-9C07-57C4E8DE9EE7}" srcOrd="0" destOrd="0" presId="urn:microsoft.com/office/officeart/2005/8/layout/chevron1"/>
    <dgm:cxn modelId="{30843A43-A7B6-4CDA-B919-E1B8AAAADDA3}" srcId="{D3357033-0D2C-473C-ACA3-17D6F7371E00}" destId="{721AACB7-31A5-4B02-AF4E-0E4F8330E8B0}" srcOrd="2" destOrd="0" parTransId="{C992BF70-077F-4967-BAAE-0040B29EC4F0}" sibTransId="{24EB6425-CF42-4415-AB0B-06859A8C2E47}"/>
    <dgm:cxn modelId="{95B73D27-1EFC-45A2-A195-366021AD8024}" type="presOf" srcId="{D3357033-0D2C-473C-ACA3-17D6F7371E00}" destId="{A28AFEA2-A7FF-4E0C-A446-16D326AD2D96}" srcOrd="0" destOrd="0" presId="urn:microsoft.com/office/officeart/2005/8/layout/chevron1"/>
    <dgm:cxn modelId="{61A27A5D-E688-459E-87A7-386D3E86AE16}" srcId="{D3357033-0D2C-473C-ACA3-17D6F7371E00}" destId="{6DB7ED8C-48FB-48C3-B4ED-92F680B28D9C}" srcOrd="0" destOrd="0" parTransId="{C80A42B0-DB4B-488E-8417-09A9CEC4DA42}" sibTransId="{928A572C-D88E-431E-AF2A-A79F96C4882A}"/>
    <dgm:cxn modelId="{B16F3747-45B5-4153-9B83-DEC0F9302A32}" type="presOf" srcId="{6DB7ED8C-48FB-48C3-B4ED-92F680B28D9C}" destId="{2956C599-507E-49C9-851F-0166669F64E7}" srcOrd="0" destOrd="0" presId="urn:microsoft.com/office/officeart/2005/8/layout/chevron1"/>
    <dgm:cxn modelId="{9159B529-8487-44DA-A5FB-35D49DC58D76}" srcId="{D3357033-0D2C-473C-ACA3-17D6F7371E00}" destId="{07735BA9-14FF-4106-B6CA-C8140C2E8CC5}" srcOrd="1" destOrd="0" parTransId="{0B9DF27C-1CB3-4853-9A3F-5F0317A936F5}" sibTransId="{89AFA983-6B77-4A19-A263-3F246B66FD05}"/>
    <dgm:cxn modelId="{C9951AB9-911B-4753-82B0-180645120B73}" type="presOf" srcId="{07735BA9-14FF-4106-B6CA-C8140C2E8CC5}" destId="{7B54ADA2-F630-4456-A9D9-7098E7F24CDC}" srcOrd="0" destOrd="0" presId="urn:microsoft.com/office/officeart/2005/8/layout/chevron1"/>
    <dgm:cxn modelId="{D3E66B26-8B34-4F5E-9D22-EF524038D3C1}" type="presParOf" srcId="{A28AFEA2-A7FF-4E0C-A446-16D326AD2D96}" destId="{2956C599-507E-49C9-851F-0166669F64E7}" srcOrd="0" destOrd="0" presId="urn:microsoft.com/office/officeart/2005/8/layout/chevron1"/>
    <dgm:cxn modelId="{83908723-23BB-4EFC-823F-3C2DAE462E70}" type="presParOf" srcId="{A28AFEA2-A7FF-4E0C-A446-16D326AD2D96}" destId="{D9FEEB0F-33ED-4142-87AE-B5700AA2165C}" srcOrd="1" destOrd="0" presId="urn:microsoft.com/office/officeart/2005/8/layout/chevron1"/>
    <dgm:cxn modelId="{7B3BF017-D08E-473A-9A69-18EE86BDEB5E}" type="presParOf" srcId="{A28AFEA2-A7FF-4E0C-A446-16D326AD2D96}" destId="{7B54ADA2-F630-4456-A9D9-7098E7F24CDC}" srcOrd="2" destOrd="0" presId="urn:microsoft.com/office/officeart/2005/8/layout/chevron1"/>
    <dgm:cxn modelId="{B5A426D2-4633-4EDD-B19D-CCF2D06D3BCC}" type="presParOf" srcId="{A28AFEA2-A7FF-4E0C-A446-16D326AD2D96}" destId="{A80EE543-424F-4258-B50C-8FE8308F904A}" srcOrd="3" destOrd="0" presId="urn:microsoft.com/office/officeart/2005/8/layout/chevron1"/>
    <dgm:cxn modelId="{2E00F6B7-C1A2-4082-91CC-AF361D64F418}" type="presParOf" srcId="{A28AFEA2-A7FF-4E0C-A446-16D326AD2D96}" destId="{0F32EFB2-85CC-41D9-9C07-57C4E8DE9EE7}" srcOrd="4" destOrd="0" presId="urn:microsoft.com/office/officeart/2005/8/layout/chevron1"/>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CAB1574-9BE4-4D80-89F6-8832CC1E2C69}" type="doc">
      <dgm:prSet loTypeId="urn:microsoft.com/office/officeart/2005/8/layout/hierarchy2" loCatId="hierarchy" qsTypeId="urn:microsoft.com/office/officeart/2005/8/quickstyle/simple3" qsCatId="simple" csTypeId="urn:microsoft.com/office/officeart/2005/8/colors/colorful2" csCatId="colorful" phldr="1"/>
      <dgm:spPr/>
      <dgm:t>
        <a:bodyPr/>
        <a:lstStyle/>
        <a:p>
          <a:endParaRPr lang="zh-CN" altLang="en-US"/>
        </a:p>
      </dgm:t>
    </dgm:pt>
    <dgm:pt modelId="{1C5BBAB1-82E8-4B02-9FC6-64F808DC2781}">
      <dgm:prSet phldrT="[文本]" custT="1"/>
      <dgm:spPr/>
      <dgm:t>
        <a:bodyPr/>
        <a:lstStyle/>
        <a:p>
          <a:r>
            <a:rPr lang="zh-CN" altLang="en-US" sz="2000" b="1" dirty="0" smtClean="0">
              <a:latin typeface="方正姚体" panose="02010601030101010101" pitchFamily="2" charset="-122"/>
              <a:ea typeface="方正姚体" panose="02010601030101010101" pitchFamily="2" charset="-122"/>
            </a:rPr>
            <a:t>土地增值税</a:t>
          </a:r>
          <a:endParaRPr lang="zh-CN" altLang="en-US" sz="2000" b="1" dirty="0">
            <a:latin typeface="方正姚体" panose="02010601030101010101" pitchFamily="2" charset="-122"/>
            <a:ea typeface="方正姚体" panose="02010601030101010101" pitchFamily="2" charset="-122"/>
          </a:endParaRPr>
        </a:p>
      </dgm:t>
    </dgm:pt>
    <dgm:pt modelId="{ACBCA202-9A85-4675-86E9-6BFB3BBCDC2E}" cxnId="{CE53A32C-3B1E-4A07-8524-7C2D32F69CB4}" type="parTrans">
      <dgm:prSet/>
      <dgm:spPr/>
      <dgm:t>
        <a:bodyPr/>
        <a:lstStyle/>
        <a:p>
          <a:endParaRPr lang="zh-CN" altLang="en-US">
            <a:latin typeface="方正姚体" panose="02010601030101010101" pitchFamily="2" charset="-122"/>
            <a:ea typeface="方正姚体" panose="02010601030101010101" pitchFamily="2" charset="-122"/>
          </a:endParaRPr>
        </a:p>
      </dgm:t>
    </dgm:pt>
    <dgm:pt modelId="{0A2703FC-03AC-4F3A-94C5-36671D980D49}" cxnId="{CE53A32C-3B1E-4A07-8524-7C2D32F69CB4}" type="sibTrans">
      <dgm:prSet/>
      <dgm:spPr/>
      <dgm:t>
        <a:bodyPr/>
        <a:lstStyle/>
        <a:p>
          <a:endParaRPr lang="zh-CN" altLang="en-US">
            <a:latin typeface="方正姚体" panose="02010601030101010101" pitchFamily="2" charset="-122"/>
            <a:ea typeface="方正姚体" panose="02010601030101010101" pitchFamily="2" charset="-122"/>
          </a:endParaRPr>
        </a:p>
      </dgm:t>
    </dgm:pt>
    <dgm:pt modelId="{923C987B-F167-461F-A878-ABCC64C3553A}">
      <dgm:prSet phldrT="[文本]"/>
      <dgm:spPr/>
      <dgm:t>
        <a:bodyPr/>
        <a:lstStyle/>
        <a:p>
          <a:r>
            <a:rPr lang="zh-CN" altLang="en-US" dirty="0" smtClean="0">
              <a:latin typeface="方正姚体" panose="02010601030101010101" pitchFamily="2" charset="-122"/>
              <a:ea typeface="方正姚体" panose="02010601030101010101" pitchFamily="2" charset="-122"/>
            </a:rPr>
            <a:t>房地产开发企业销售新建商品房</a:t>
          </a:r>
          <a:endParaRPr lang="zh-CN" altLang="en-US" dirty="0">
            <a:latin typeface="方正姚体" panose="02010601030101010101" pitchFamily="2" charset="-122"/>
            <a:ea typeface="方正姚体" panose="02010601030101010101" pitchFamily="2" charset="-122"/>
          </a:endParaRPr>
        </a:p>
      </dgm:t>
    </dgm:pt>
    <dgm:pt modelId="{7F27B3B3-553A-4DB8-9CA0-AD326BFEC04E}" cxnId="{FFBA55C1-4DE3-4729-95CD-D755441B4081}" type="parTrans">
      <dgm:prSet/>
      <dgm:spPr/>
      <dgm:t>
        <a:bodyPr/>
        <a:lstStyle/>
        <a:p>
          <a:endParaRPr lang="zh-CN" altLang="en-US">
            <a:latin typeface="方正姚体" panose="02010601030101010101" pitchFamily="2" charset="-122"/>
            <a:ea typeface="方正姚体" panose="02010601030101010101" pitchFamily="2" charset="-122"/>
          </a:endParaRPr>
        </a:p>
      </dgm:t>
    </dgm:pt>
    <dgm:pt modelId="{DBA807CC-F60C-49E2-8269-0B7034FDD4E8}" cxnId="{FFBA55C1-4DE3-4729-95CD-D755441B4081}" type="sibTrans">
      <dgm:prSet/>
      <dgm:spPr/>
      <dgm:t>
        <a:bodyPr/>
        <a:lstStyle/>
        <a:p>
          <a:endParaRPr lang="zh-CN" altLang="en-US">
            <a:latin typeface="方正姚体" panose="02010601030101010101" pitchFamily="2" charset="-122"/>
            <a:ea typeface="方正姚体" panose="02010601030101010101" pitchFamily="2" charset="-122"/>
          </a:endParaRPr>
        </a:p>
      </dgm:t>
    </dgm:pt>
    <dgm:pt modelId="{0D12369B-B61F-4C87-9328-8F0851E72B94}">
      <dgm:prSet phldrT="[文本]"/>
      <dgm:spPr/>
      <dgm:t>
        <a:bodyPr/>
        <a:lstStyle/>
        <a:p>
          <a:r>
            <a:rPr lang="zh-CN" altLang="en-US" dirty="0" smtClean="0">
              <a:latin typeface="方正姚体" panose="02010601030101010101" pitchFamily="2" charset="-122"/>
              <a:ea typeface="方正姚体" panose="02010601030101010101" pitchFamily="2" charset="-122"/>
            </a:rPr>
            <a:t>按照工程成本核算扣除项目</a:t>
          </a:r>
          <a:endParaRPr lang="zh-CN" altLang="en-US" dirty="0">
            <a:latin typeface="方正姚体" panose="02010601030101010101" pitchFamily="2" charset="-122"/>
            <a:ea typeface="方正姚体" panose="02010601030101010101" pitchFamily="2" charset="-122"/>
          </a:endParaRPr>
        </a:p>
      </dgm:t>
    </dgm:pt>
    <dgm:pt modelId="{05ED724A-593E-4D63-ADC8-6B8613E05D20}" cxnId="{9311D60C-81F4-418B-9D3A-AA6CD97AC5A6}" type="parTrans">
      <dgm:prSet/>
      <dgm:spPr/>
      <dgm:t>
        <a:bodyPr/>
        <a:lstStyle/>
        <a:p>
          <a:endParaRPr lang="zh-CN" altLang="en-US">
            <a:latin typeface="方正姚体" panose="02010601030101010101" pitchFamily="2" charset="-122"/>
            <a:ea typeface="方正姚体" panose="02010601030101010101" pitchFamily="2" charset="-122"/>
          </a:endParaRPr>
        </a:p>
      </dgm:t>
    </dgm:pt>
    <dgm:pt modelId="{D48A731E-D08A-42FB-BB74-60FF9B92C3AC}" cxnId="{9311D60C-81F4-418B-9D3A-AA6CD97AC5A6}" type="sibTrans">
      <dgm:prSet/>
      <dgm:spPr/>
      <dgm:t>
        <a:bodyPr/>
        <a:lstStyle/>
        <a:p>
          <a:endParaRPr lang="zh-CN" altLang="en-US">
            <a:latin typeface="方正姚体" panose="02010601030101010101" pitchFamily="2" charset="-122"/>
            <a:ea typeface="方正姚体" panose="02010601030101010101" pitchFamily="2" charset="-122"/>
          </a:endParaRPr>
        </a:p>
      </dgm:t>
    </dgm:pt>
    <dgm:pt modelId="{985C8DD9-0DFA-4AFF-8F76-40689C2E4AC5}">
      <dgm:prSet phldrT="[文本]"/>
      <dgm:spPr/>
      <dgm:t>
        <a:bodyPr/>
        <a:lstStyle/>
        <a:p>
          <a:r>
            <a:rPr lang="zh-CN" altLang="en-US" dirty="0" smtClean="0">
              <a:latin typeface="方正姚体" panose="02010601030101010101" pitchFamily="2" charset="-122"/>
              <a:ea typeface="方正姚体" panose="02010601030101010101" pitchFamily="2" charset="-122"/>
            </a:rPr>
            <a:t>有财政部规定的加计扣除</a:t>
          </a:r>
          <a:endParaRPr lang="zh-CN" altLang="en-US" dirty="0">
            <a:latin typeface="方正姚体" panose="02010601030101010101" pitchFamily="2" charset="-122"/>
            <a:ea typeface="方正姚体" panose="02010601030101010101" pitchFamily="2" charset="-122"/>
          </a:endParaRPr>
        </a:p>
      </dgm:t>
    </dgm:pt>
    <dgm:pt modelId="{4BEBDD0B-F64B-4B4D-A056-E094E9E4DD6D}" cxnId="{8E7E240A-A055-436F-B90C-36595E58359A}" type="parTrans">
      <dgm:prSet/>
      <dgm:spPr/>
      <dgm:t>
        <a:bodyPr/>
        <a:lstStyle/>
        <a:p>
          <a:endParaRPr lang="zh-CN" altLang="en-US">
            <a:latin typeface="方正姚体" panose="02010601030101010101" pitchFamily="2" charset="-122"/>
            <a:ea typeface="方正姚体" panose="02010601030101010101" pitchFamily="2" charset="-122"/>
          </a:endParaRPr>
        </a:p>
      </dgm:t>
    </dgm:pt>
    <dgm:pt modelId="{1BF2199F-09AC-4BBF-9540-693AD3661C76}" cxnId="{8E7E240A-A055-436F-B90C-36595E58359A}" type="sibTrans">
      <dgm:prSet/>
      <dgm:spPr/>
      <dgm:t>
        <a:bodyPr/>
        <a:lstStyle/>
        <a:p>
          <a:endParaRPr lang="zh-CN" altLang="en-US">
            <a:latin typeface="方正姚体" panose="02010601030101010101" pitchFamily="2" charset="-122"/>
            <a:ea typeface="方正姚体" panose="02010601030101010101" pitchFamily="2" charset="-122"/>
          </a:endParaRPr>
        </a:p>
      </dgm:t>
    </dgm:pt>
    <dgm:pt modelId="{1B1DC9AC-A1C0-4BFC-8E21-421BD7D2476B}">
      <dgm:prSet phldrT="[文本]"/>
      <dgm:spPr/>
      <dgm:t>
        <a:bodyPr/>
        <a:lstStyle/>
        <a:p>
          <a:r>
            <a:rPr lang="zh-CN" altLang="en-US" dirty="0" smtClean="0">
              <a:latin typeface="方正姚体" panose="02010601030101010101" pitchFamily="2" charset="-122"/>
              <a:ea typeface="方正姚体" panose="02010601030101010101" pitchFamily="2" charset="-122"/>
            </a:rPr>
            <a:t>旧房转让</a:t>
          </a:r>
          <a:endParaRPr lang="zh-CN" altLang="en-US" dirty="0">
            <a:latin typeface="方正姚体" panose="02010601030101010101" pitchFamily="2" charset="-122"/>
            <a:ea typeface="方正姚体" panose="02010601030101010101" pitchFamily="2" charset="-122"/>
          </a:endParaRPr>
        </a:p>
      </dgm:t>
    </dgm:pt>
    <dgm:pt modelId="{BDECA0B3-C41E-497B-B6A5-A8213DC7D33F}" cxnId="{8961EC3C-3363-425C-9DAE-994B2DC96431}" type="parTrans">
      <dgm:prSet/>
      <dgm:spPr/>
      <dgm:t>
        <a:bodyPr/>
        <a:lstStyle/>
        <a:p>
          <a:endParaRPr lang="zh-CN" altLang="en-US">
            <a:latin typeface="方正姚体" panose="02010601030101010101" pitchFamily="2" charset="-122"/>
            <a:ea typeface="方正姚体" panose="02010601030101010101" pitchFamily="2" charset="-122"/>
          </a:endParaRPr>
        </a:p>
      </dgm:t>
    </dgm:pt>
    <dgm:pt modelId="{EDCDB1EF-1763-43C8-B336-3FDE1D0AE18D}" cxnId="{8961EC3C-3363-425C-9DAE-994B2DC96431}" type="sibTrans">
      <dgm:prSet/>
      <dgm:spPr/>
      <dgm:t>
        <a:bodyPr/>
        <a:lstStyle/>
        <a:p>
          <a:endParaRPr lang="zh-CN" altLang="en-US">
            <a:latin typeface="方正姚体" panose="02010601030101010101" pitchFamily="2" charset="-122"/>
            <a:ea typeface="方正姚体" panose="02010601030101010101" pitchFamily="2" charset="-122"/>
          </a:endParaRPr>
        </a:p>
      </dgm:t>
    </dgm:pt>
    <dgm:pt modelId="{CCC5C458-5E56-486E-9BDF-AB21AF874FD4}">
      <dgm:prSet phldrT="[文本]"/>
      <dgm:spPr/>
      <dgm:t>
        <a:bodyPr/>
        <a:lstStyle/>
        <a:p>
          <a:r>
            <a:rPr lang="zh-CN" altLang="en-US" dirty="0" smtClean="0">
              <a:latin typeface="方正姚体" panose="02010601030101010101" pitchFamily="2" charset="-122"/>
              <a:ea typeface="方正姚体" panose="02010601030101010101" pitchFamily="2" charset="-122"/>
            </a:rPr>
            <a:t>建筑物按照重置评估计算扣除</a:t>
          </a:r>
          <a:endParaRPr lang="zh-CN" altLang="en-US" dirty="0">
            <a:latin typeface="方正姚体" panose="02010601030101010101" pitchFamily="2" charset="-122"/>
            <a:ea typeface="方正姚体" panose="02010601030101010101" pitchFamily="2" charset="-122"/>
          </a:endParaRPr>
        </a:p>
      </dgm:t>
    </dgm:pt>
    <dgm:pt modelId="{F538C3F0-636A-4C2D-BEDF-2DE13EC3A343}" cxnId="{13420697-EF6A-4D93-B59A-3B18FBD73850}" type="parTrans">
      <dgm:prSet/>
      <dgm:spPr/>
      <dgm:t>
        <a:bodyPr/>
        <a:lstStyle/>
        <a:p>
          <a:endParaRPr lang="zh-CN" altLang="en-US">
            <a:latin typeface="方正姚体" panose="02010601030101010101" pitchFamily="2" charset="-122"/>
            <a:ea typeface="方正姚体" panose="02010601030101010101" pitchFamily="2" charset="-122"/>
          </a:endParaRPr>
        </a:p>
      </dgm:t>
    </dgm:pt>
    <dgm:pt modelId="{6CDFECC7-1550-492B-B5A7-D92B01D1DD2A}" cxnId="{13420697-EF6A-4D93-B59A-3B18FBD73850}" type="sibTrans">
      <dgm:prSet/>
      <dgm:spPr/>
      <dgm:t>
        <a:bodyPr/>
        <a:lstStyle/>
        <a:p>
          <a:endParaRPr lang="zh-CN" altLang="en-US">
            <a:latin typeface="方正姚体" panose="02010601030101010101" pitchFamily="2" charset="-122"/>
            <a:ea typeface="方正姚体" panose="02010601030101010101" pitchFamily="2" charset="-122"/>
          </a:endParaRPr>
        </a:p>
      </dgm:t>
    </dgm:pt>
    <dgm:pt modelId="{17330FDB-C842-432B-9C08-A5105A4F1041}">
      <dgm:prSet/>
      <dgm:spPr/>
      <dgm:t>
        <a:bodyPr/>
        <a:lstStyle/>
        <a:p>
          <a:r>
            <a:rPr lang="zh-CN" altLang="en-US" dirty="0" smtClean="0">
              <a:latin typeface="方正姚体" panose="02010601030101010101" pitchFamily="2" charset="-122"/>
              <a:ea typeface="方正姚体" panose="02010601030101010101" pitchFamily="2" charset="-122"/>
            </a:rPr>
            <a:t>允许按购房发票金额扣除</a:t>
          </a:r>
          <a:endParaRPr lang="zh-CN" altLang="en-US" dirty="0">
            <a:latin typeface="方正姚体" panose="02010601030101010101" pitchFamily="2" charset="-122"/>
            <a:ea typeface="方正姚体" panose="02010601030101010101" pitchFamily="2" charset="-122"/>
          </a:endParaRPr>
        </a:p>
      </dgm:t>
    </dgm:pt>
    <dgm:pt modelId="{793FC666-DD01-41C7-995B-1A6703B6910B}" cxnId="{919D441B-164A-4C30-81B9-6192B09F1591}" type="parTrans">
      <dgm:prSet/>
      <dgm:spPr/>
      <dgm:t>
        <a:bodyPr/>
        <a:lstStyle/>
        <a:p>
          <a:endParaRPr lang="zh-CN" altLang="en-US">
            <a:latin typeface="方正姚体" panose="02010601030101010101" pitchFamily="2" charset="-122"/>
            <a:ea typeface="方正姚体" panose="02010601030101010101" pitchFamily="2" charset="-122"/>
          </a:endParaRPr>
        </a:p>
      </dgm:t>
    </dgm:pt>
    <dgm:pt modelId="{45272129-BE02-478F-A12A-1389677934EE}" cxnId="{919D441B-164A-4C30-81B9-6192B09F1591}" type="sibTrans">
      <dgm:prSet/>
      <dgm:spPr/>
      <dgm:t>
        <a:bodyPr/>
        <a:lstStyle/>
        <a:p>
          <a:endParaRPr lang="zh-CN" altLang="en-US">
            <a:latin typeface="方正姚体" panose="02010601030101010101" pitchFamily="2" charset="-122"/>
            <a:ea typeface="方正姚体" panose="02010601030101010101" pitchFamily="2" charset="-122"/>
          </a:endParaRPr>
        </a:p>
      </dgm:t>
    </dgm:pt>
    <dgm:pt modelId="{DD489845-2B9D-48E5-A7E5-3821779A7DD1}" type="pres">
      <dgm:prSet presAssocID="{6CAB1574-9BE4-4D80-89F6-8832CC1E2C69}" presName="diagram" presStyleCnt="0">
        <dgm:presLayoutVars>
          <dgm:chPref val="1"/>
          <dgm:dir/>
          <dgm:animOne val="branch"/>
          <dgm:animLvl val="lvl"/>
          <dgm:resizeHandles val="exact"/>
        </dgm:presLayoutVars>
      </dgm:prSet>
      <dgm:spPr/>
      <dgm:t>
        <a:bodyPr/>
        <a:lstStyle/>
        <a:p>
          <a:endParaRPr lang="zh-CN" altLang="en-US"/>
        </a:p>
      </dgm:t>
    </dgm:pt>
    <dgm:pt modelId="{3732F4B0-B514-444C-8B6C-B2278A3FD7B9}" type="pres">
      <dgm:prSet presAssocID="{1C5BBAB1-82E8-4B02-9FC6-64F808DC2781}" presName="root1" presStyleCnt="0"/>
      <dgm:spPr/>
    </dgm:pt>
    <dgm:pt modelId="{50E9D741-DA6C-470C-AF7F-FAA020AC8FDC}" type="pres">
      <dgm:prSet presAssocID="{1C5BBAB1-82E8-4B02-9FC6-64F808DC2781}" presName="LevelOneTextNode" presStyleLbl="node0" presStyleIdx="0" presStyleCnt="1">
        <dgm:presLayoutVars>
          <dgm:chPref val="3"/>
        </dgm:presLayoutVars>
      </dgm:prSet>
      <dgm:spPr/>
      <dgm:t>
        <a:bodyPr/>
        <a:lstStyle/>
        <a:p>
          <a:endParaRPr lang="zh-CN" altLang="en-US"/>
        </a:p>
      </dgm:t>
    </dgm:pt>
    <dgm:pt modelId="{E3A5EEF6-E95F-4B7E-A162-3057409088B1}" type="pres">
      <dgm:prSet presAssocID="{1C5BBAB1-82E8-4B02-9FC6-64F808DC2781}" presName="level2hierChild" presStyleCnt="0"/>
      <dgm:spPr/>
    </dgm:pt>
    <dgm:pt modelId="{6138CA5D-AF02-448E-845A-05A81FDB6EA6}" type="pres">
      <dgm:prSet presAssocID="{7F27B3B3-553A-4DB8-9CA0-AD326BFEC04E}" presName="conn2-1" presStyleLbl="parChTrans1D2" presStyleIdx="0" presStyleCnt="2"/>
      <dgm:spPr/>
      <dgm:t>
        <a:bodyPr/>
        <a:lstStyle/>
        <a:p>
          <a:endParaRPr lang="zh-CN" altLang="en-US"/>
        </a:p>
      </dgm:t>
    </dgm:pt>
    <dgm:pt modelId="{B178B3A5-0811-4503-9FE7-97976F28503C}" type="pres">
      <dgm:prSet presAssocID="{7F27B3B3-553A-4DB8-9CA0-AD326BFEC04E}" presName="connTx" presStyleLbl="parChTrans1D2" presStyleIdx="0" presStyleCnt="2"/>
      <dgm:spPr/>
      <dgm:t>
        <a:bodyPr/>
        <a:lstStyle/>
        <a:p>
          <a:endParaRPr lang="zh-CN" altLang="en-US"/>
        </a:p>
      </dgm:t>
    </dgm:pt>
    <dgm:pt modelId="{298D4815-7D78-4FD7-BBEF-2F8F0DB134B7}" type="pres">
      <dgm:prSet presAssocID="{923C987B-F167-461F-A878-ABCC64C3553A}" presName="root2" presStyleCnt="0"/>
      <dgm:spPr/>
    </dgm:pt>
    <dgm:pt modelId="{60099735-60E8-416B-ACF5-8EE6044DDD13}" type="pres">
      <dgm:prSet presAssocID="{923C987B-F167-461F-A878-ABCC64C3553A}" presName="LevelTwoTextNode" presStyleLbl="node2" presStyleIdx="0" presStyleCnt="2">
        <dgm:presLayoutVars>
          <dgm:chPref val="3"/>
        </dgm:presLayoutVars>
      </dgm:prSet>
      <dgm:spPr/>
      <dgm:t>
        <a:bodyPr/>
        <a:lstStyle/>
        <a:p>
          <a:endParaRPr lang="zh-CN" altLang="en-US"/>
        </a:p>
      </dgm:t>
    </dgm:pt>
    <dgm:pt modelId="{1048CF72-918C-41F8-B27F-0F2CA433556C}" type="pres">
      <dgm:prSet presAssocID="{923C987B-F167-461F-A878-ABCC64C3553A}" presName="level3hierChild" presStyleCnt="0"/>
      <dgm:spPr/>
    </dgm:pt>
    <dgm:pt modelId="{68AC255C-2722-4102-B454-720DBED77A1D}" type="pres">
      <dgm:prSet presAssocID="{05ED724A-593E-4D63-ADC8-6B8613E05D20}" presName="conn2-1" presStyleLbl="parChTrans1D3" presStyleIdx="0" presStyleCnt="4"/>
      <dgm:spPr/>
      <dgm:t>
        <a:bodyPr/>
        <a:lstStyle/>
        <a:p>
          <a:endParaRPr lang="zh-CN" altLang="en-US"/>
        </a:p>
      </dgm:t>
    </dgm:pt>
    <dgm:pt modelId="{63B3F89D-ECA9-4BBF-9D4C-BEC70687E453}" type="pres">
      <dgm:prSet presAssocID="{05ED724A-593E-4D63-ADC8-6B8613E05D20}" presName="connTx" presStyleLbl="parChTrans1D3" presStyleIdx="0" presStyleCnt="4"/>
      <dgm:spPr/>
      <dgm:t>
        <a:bodyPr/>
        <a:lstStyle/>
        <a:p>
          <a:endParaRPr lang="zh-CN" altLang="en-US"/>
        </a:p>
      </dgm:t>
    </dgm:pt>
    <dgm:pt modelId="{E4D612A0-5C59-4B0F-9E10-02154017DB23}" type="pres">
      <dgm:prSet presAssocID="{0D12369B-B61F-4C87-9328-8F0851E72B94}" presName="root2" presStyleCnt="0"/>
      <dgm:spPr/>
    </dgm:pt>
    <dgm:pt modelId="{F6993232-9490-44FC-BB25-41BA5DE23B8A}" type="pres">
      <dgm:prSet presAssocID="{0D12369B-B61F-4C87-9328-8F0851E72B94}" presName="LevelTwoTextNode" presStyleLbl="node3" presStyleIdx="0" presStyleCnt="4" custScaleX="177538">
        <dgm:presLayoutVars>
          <dgm:chPref val="3"/>
        </dgm:presLayoutVars>
      </dgm:prSet>
      <dgm:spPr/>
      <dgm:t>
        <a:bodyPr/>
        <a:lstStyle/>
        <a:p>
          <a:endParaRPr lang="zh-CN" altLang="en-US"/>
        </a:p>
      </dgm:t>
    </dgm:pt>
    <dgm:pt modelId="{53E1B14A-600B-4934-81A3-0AF11EB1E9D9}" type="pres">
      <dgm:prSet presAssocID="{0D12369B-B61F-4C87-9328-8F0851E72B94}" presName="level3hierChild" presStyleCnt="0"/>
      <dgm:spPr/>
    </dgm:pt>
    <dgm:pt modelId="{C4D57BC1-5EDF-4127-A8CE-3AF237A8CBFD}" type="pres">
      <dgm:prSet presAssocID="{4BEBDD0B-F64B-4B4D-A056-E094E9E4DD6D}" presName="conn2-1" presStyleLbl="parChTrans1D3" presStyleIdx="1" presStyleCnt="4"/>
      <dgm:spPr/>
      <dgm:t>
        <a:bodyPr/>
        <a:lstStyle/>
        <a:p>
          <a:endParaRPr lang="zh-CN" altLang="en-US"/>
        </a:p>
      </dgm:t>
    </dgm:pt>
    <dgm:pt modelId="{E41CC03B-862F-4A6A-B3C2-2764478EF2AD}" type="pres">
      <dgm:prSet presAssocID="{4BEBDD0B-F64B-4B4D-A056-E094E9E4DD6D}" presName="connTx" presStyleLbl="parChTrans1D3" presStyleIdx="1" presStyleCnt="4"/>
      <dgm:spPr/>
      <dgm:t>
        <a:bodyPr/>
        <a:lstStyle/>
        <a:p>
          <a:endParaRPr lang="zh-CN" altLang="en-US"/>
        </a:p>
      </dgm:t>
    </dgm:pt>
    <dgm:pt modelId="{E48AB507-737E-47A8-A402-848033AA0E5F}" type="pres">
      <dgm:prSet presAssocID="{985C8DD9-0DFA-4AFF-8F76-40689C2E4AC5}" presName="root2" presStyleCnt="0"/>
      <dgm:spPr/>
    </dgm:pt>
    <dgm:pt modelId="{B7E600F6-6B61-4583-8EB0-86B5A8F3AA81}" type="pres">
      <dgm:prSet presAssocID="{985C8DD9-0DFA-4AFF-8F76-40689C2E4AC5}" presName="LevelTwoTextNode" presStyleLbl="node3" presStyleIdx="1" presStyleCnt="4" custScaleX="177538">
        <dgm:presLayoutVars>
          <dgm:chPref val="3"/>
        </dgm:presLayoutVars>
      </dgm:prSet>
      <dgm:spPr/>
      <dgm:t>
        <a:bodyPr/>
        <a:lstStyle/>
        <a:p>
          <a:endParaRPr lang="zh-CN" altLang="en-US"/>
        </a:p>
      </dgm:t>
    </dgm:pt>
    <dgm:pt modelId="{DB49CDB5-6F16-41DA-9F8E-6F22D34A17A5}" type="pres">
      <dgm:prSet presAssocID="{985C8DD9-0DFA-4AFF-8F76-40689C2E4AC5}" presName="level3hierChild" presStyleCnt="0"/>
      <dgm:spPr/>
    </dgm:pt>
    <dgm:pt modelId="{CA6A1BC7-E146-4AFA-8442-346F3F901803}" type="pres">
      <dgm:prSet presAssocID="{BDECA0B3-C41E-497B-B6A5-A8213DC7D33F}" presName="conn2-1" presStyleLbl="parChTrans1D2" presStyleIdx="1" presStyleCnt="2"/>
      <dgm:spPr/>
      <dgm:t>
        <a:bodyPr/>
        <a:lstStyle/>
        <a:p>
          <a:endParaRPr lang="zh-CN" altLang="en-US"/>
        </a:p>
      </dgm:t>
    </dgm:pt>
    <dgm:pt modelId="{D0371448-2765-4607-900A-F5404245D3E1}" type="pres">
      <dgm:prSet presAssocID="{BDECA0B3-C41E-497B-B6A5-A8213DC7D33F}" presName="connTx" presStyleLbl="parChTrans1D2" presStyleIdx="1" presStyleCnt="2"/>
      <dgm:spPr/>
      <dgm:t>
        <a:bodyPr/>
        <a:lstStyle/>
        <a:p>
          <a:endParaRPr lang="zh-CN" altLang="en-US"/>
        </a:p>
      </dgm:t>
    </dgm:pt>
    <dgm:pt modelId="{95F71A5B-F15F-4CD9-957E-67D4CA352066}" type="pres">
      <dgm:prSet presAssocID="{1B1DC9AC-A1C0-4BFC-8E21-421BD7D2476B}" presName="root2" presStyleCnt="0"/>
      <dgm:spPr/>
    </dgm:pt>
    <dgm:pt modelId="{77CCD777-38B4-4FE5-83B7-8B84965261C6}" type="pres">
      <dgm:prSet presAssocID="{1B1DC9AC-A1C0-4BFC-8E21-421BD7D2476B}" presName="LevelTwoTextNode" presStyleLbl="node2" presStyleIdx="1" presStyleCnt="2">
        <dgm:presLayoutVars>
          <dgm:chPref val="3"/>
        </dgm:presLayoutVars>
      </dgm:prSet>
      <dgm:spPr/>
      <dgm:t>
        <a:bodyPr/>
        <a:lstStyle/>
        <a:p>
          <a:endParaRPr lang="zh-CN" altLang="en-US"/>
        </a:p>
      </dgm:t>
    </dgm:pt>
    <dgm:pt modelId="{C684AE8A-2FE1-4C0B-9D27-CB9256CC7263}" type="pres">
      <dgm:prSet presAssocID="{1B1DC9AC-A1C0-4BFC-8E21-421BD7D2476B}" presName="level3hierChild" presStyleCnt="0"/>
      <dgm:spPr/>
    </dgm:pt>
    <dgm:pt modelId="{B1791512-6E7C-4E8C-A6B8-A85EBADC8914}" type="pres">
      <dgm:prSet presAssocID="{F538C3F0-636A-4C2D-BEDF-2DE13EC3A343}" presName="conn2-1" presStyleLbl="parChTrans1D3" presStyleIdx="2" presStyleCnt="4"/>
      <dgm:spPr/>
      <dgm:t>
        <a:bodyPr/>
        <a:lstStyle/>
        <a:p>
          <a:endParaRPr lang="zh-CN" altLang="en-US"/>
        </a:p>
      </dgm:t>
    </dgm:pt>
    <dgm:pt modelId="{1696C6C1-879E-49F4-A413-0CAB652449FF}" type="pres">
      <dgm:prSet presAssocID="{F538C3F0-636A-4C2D-BEDF-2DE13EC3A343}" presName="connTx" presStyleLbl="parChTrans1D3" presStyleIdx="2" presStyleCnt="4"/>
      <dgm:spPr/>
      <dgm:t>
        <a:bodyPr/>
        <a:lstStyle/>
        <a:p>
          <a:endParaRPr lang="zh-CN" altLang="en-US"/>
        </a:p>
      </dgm:t>
    </dgm:pt>
    <dgm:pt modelId="{69695CCD-D172-45FF-A5CF-93E6FD7B65DC}" type="pres">
      <dgm:prSet presAssocID="{CCC5C458-5E56-486E-9BDF-AB21AF874FD4}" presName="root2" presStyleCnt="0"/>
      <dgm:spPr/>
    </dgm:pt>
    <dgm:pt modelId="{5EC89424-2990-4AB7-ACBA-EDCD5F47AA0B}" type="pres">
      <dgm:prSet presAssocID="{CCC5C458-5E56-486E-9BDF-AB21AF874FD4}" presName="LevelTwoTextNode" presStyleLbl="node3" presStyleIdx="2" presStyleCnt="4" custScaleX="176190">
        <dgm:presLayoutVars>
          <dgm:chPref val="3"/>
        </dgm:presLayoutVars>
      </dgm:prSet>
      <dgm:spPr/>
      <dgm:t>
        <a:bodyPr/>
        <a:lstStyle/>
        <a:p>
          <a:endParaRPr lang="zh-CN" altLang="en-US"/>
        </a:p>
      </dgm:t>
    </dgm:pt>
    <dgm:pt modelId="{2FF84A08-75DC-4AF4-BADC-1C0A8CBB59D8}" type="pres">
      <dgm:prSet presAssocID="{CCC5C458-5E56-486E-9BDF-AB21AF874FD4}" presName="level3hierChild" presStyleCnt="0"/>
      <dgm:spPr/>
    </dgm:pt>
    <dgm:pt modelId="{3754AF61-F8A3-4BF6-995F-3B01DB0A94FF}" type="pres">
      <dgm:prSet presAssocID="{793FC666-DD01-41C7-995B-1A6703B6910B}" presName="conn2-1" presStyleLbl="parChTrans1D3" presStyleIdx="3" presStyleCnt="4"/>
      <dgm:spPr/>
      <dgm:t>
        <a:bodyPr/>
        <a:lstStyle/>
        <a:p>
          <a:endParaRPr lang="zh-CN" altLang="en-US"/>
        </a:p>
      </dgm:t>
    </dgm:pt>
    <dgm:pt modelId="{E62EF767-D79D-45D5-88AD-5FD3D273D092}" type="pres">
      <dgm:prSet presAssocID="{793FC666-DD01-41C7-995B-1A6703B6910B}" presName="connTx" presStyleLbl="parChTrans1D3" presStyleIdx="3" presStyleCnt="4"/>
      <dgm:spPr/>
      <dgm:t>
        <a:bodyPr/>
        <a:lstStyle/>
        <a:p>
          <a:endParaRPr lang="zh-CN" altLang="en-US"/>
        </a:p>
      </dgm:t>
    </dgm:pt>
    <dgm:pt modelId="{C4F54921-463F-4DD5-BAE2-E80BC7F43F71}" type="pres">
      <dgm:prSet presAssocID="{17330FDB-C842-432B-9C08-A5105A4F1041}" presName="root2" presStyleCnt="0"/>
      <dgm:spPr/>
    </dgm:pt>
    <dgm:pt modelId="{C76ACF8B-0C6A-450E-9F09-AFF57F77BE6B}" type="pres">
      <dgm:prSet presAssocID="{17330FDB-C842-432B-9C08-A5105A4F1041}" presName="LevelTwoTextNode" presStyleLbl="node3" presStyleIdx="3" presStyleCnt="4" custScaleX="176190">
        <dgm:presLayoutVars>
          <dgm:chPref val="3"/>
        </dgm:presLayoutVars>
      </dgm:prSet>
      <dgm:spPr/>
      <dgm:t>
        <a:bodyPr/>
        <a:lstStyle/>
        <a:p>
          <a:endParaRPr lang="zh-CN" altLang="en-US"/>
        </a:p>
      </dgm:t>
    </dgm:pt>
    <dgm:pt modelId="{32B7C4DA-BF5F-49C3-AA93-52B2C33B6E65}" type="pres">
      <dgm:prSet presAssocID="{17330FDB-C842-432B-9C08-A5105A4F1041}" presName="level3hierChild" presStyleCnt="0"/>
      <dgm:spPr/>
    </dgm:pt>
  </dgm:ptLst>
  <dgm:cxnLst>
    <dgm:cxn modelId="{EBDF0FF2-AD7F-4F02-B1D2-B02BB77F3498}" type="presOf" srcId="{BDECA0B3-C41E-497B-B6A5-A8213DC7D33F}" destId="{CA6A1BC7-E146-4AFA-8442-346F3F901803}" srcOrd="0" destOrd="0" presId="urn:microsoft.com/office/officeart/2005/8/layout/hierarchy2"/>
    <dgm:cxn modelId="{755327AB-2244-42DC-9054-C095A5426458}" type="presOf" srcId="{BDECA0B3-C41E-497B-B6A5-A8213DC7D33F}" destId="{D0371448-2765-4607-900A-F5404245D3E1}" srcOrd="1" destOrd="0" presId="urn:microsoft.com/office/officeart/2005/8/layout/hierarchy2"/>
    <dgm:cxn modelId="{03FA8A55-B5B1-47B2-876B-37D9567F0D90}" type="presOf" srcId="{05ED724A-593E-4D63-ADC8-6B8613E05D20}" destId="{63B3F89D-ECA9-4BBF-9D4C-BEC70687E453}" srcOrd="1" destOrd="0" presId="urn:microsoft.com/office/officeart/2005/8/layout/hierarchy2"/>
    <dgm:cxn modelId="{0584A963-7B3B-4D6E-8F75-9A90216F4F72}" type="presOf" srcId="{793FC666-DD01-41C7-995B-1A6703B6910B}" destId="{E62EF767-D79D-45D5-88AD-5FD3D273D092}" srcOrd="1" destOrd="0" presId="urn:microsoft.com/office/officeart/2005/8/layout/hierarchy2"/>
    <dgm:cxn modelId="{9311D60C-81F4-418B-9D3A-AA6CD97AC5A6}" srcId="{923C987B-F167-461F-A878-ABCC64C3553A}" destId="{0D12369B-B61F-4C87-9328-8F0851E72B94}" srcOrd="0" destOrd="0" parTransId="{05ED724A-593E-4D63-ADC8-6B8613E05D20}" sibTransId="{D48A731E-D08A-42FB-BB74-60FF9B92C3AC}"/>
    <dgm:cxn modelId="{B06E4E52-FA05-4063-9FDC-37FD5AA7D20A}" type="presOf" srcId="{793FC666-DD01-41C7-995B-1A6703B6910B}" destId="{3754AF61-F8A3-4BF6-995F-3B01DB0A94FF}" srcOrd="0" destOrd="0" presId="urn:microsoft.com/office/officeart/2005/8/layout/hierarchy2"/>
    <dgm:cxn modelId="{306D1093-4900-4208-B584-2CBD1535304D}" type="presOf" srcId="{6CAB1574-9BE4-4D80-89F6-8832CC1E2C69}" destId="{DD489845-2B9D-48E5-A7E5-3821779A7DD1}" srcOrd="0" destOrd="0" presId="urn:microsoft.com/office/officeart/2005/8/layout/hierarchy2"/>
    <dgm:cxn modelId="{32CB3B69-A924-4A03-800C-AEAF55868A02}" type="presOf" srcId="{4BEBDD0B-F64B-4B4D-A056-E094E9E4DD6D}" destId="{E41CC03B-862F-4A6A-B3C2-2764478EF2AD}" srcOrd="1" destOrd="0" presId="urn:microsoft.com/office/officeart/2005/8/layout/hierarchy2"/>
    <dgm:cxn modelId="{94F3B893-B761-453E-9BDF-1A547DD3105B}" type="presOf" srcId="{7F27B3B3-553A-4DB8-9CA0-AD326BFEC04E}" destId="{B178B3A5-0811-4503-9FE7-97976F28503C}" srcOrd="1" destOrd="0" presId="urn:microsoft.com/office/officeart/2005/8/layout/hierarchy2"/>
    <dgm:cxn modelId="{87F5D8D9-D357-4817-8ECE-338084AD9D5F}" type="presOf" srcId="{05ED724A-593E-4D63-ADC8-6B8613E05D20}" destId="{68AC255C-2722-4102-B454-720DBED77A1D}" srcOrd="0" destOrd="0" presId="urn:microsoft.com/office/officeart/2005/8/layout/hierarchy2"/>
    <dgm:cxn modelId="{A58202F1-714F-4CDD-8889-FA260C6946D3}" type="presOf" srcId="{985C8DD9-0DFA-4AFF-8F76-40689C2E4AC5}" destId="{B7E600F6-6B61-4583-8EB0-86B5A8F3AA81}" srcOrd="0" destOrd="0" presId="urn:microsoft.com/office/officeart/2005/8/layout/hierarchy2"/>
    <dgm:cxn modelId="{B04123F6-3C11-4510-824E-7EA8247D6CB4}" type="presOf" srcId="{F538C3F0-636A-4C2D-BEDF-2DE13EC3A343}" destId="{B1791512-6E7C-4E8C-A6B8-A85EBADC8914}" srcOrd="0" destOrd="0" presId="urn:microsoft.com/office/officeart/2005/8/layout/hierarchy2"/>
    <dgm:cxn modelId="{7584A69E-05A6-488A-B35E-D62AF44A52A7}" type="presOf" srcId="{CCC5C458-5E56-486E-9BDF-AB21AF874FD4}" destId="{5EC89424-2990-4AB7-ACBA-EDCD5F47AA0B}" srcOrd="0" destOrd="0" presId="urn:microsoft.com/office/officeart/2005/8/layout/hierarchy2"/>
    <dgm:cxn modelId="{8E7E240A-A055-436F-B90C-36595E58359A}" srcId="{923C987B-F167-461F-A878-ABCC64C3553A}" destId="{985C8DD9-0DFA-4AFF-8F76-40689C2E4AC5}" srcOrd="1" destOrd="0" parTransId="{4BEBDD0B-F64B-4B4D-A056-E094E9E4DD6D}" sibTransId="{1BF2199F-09AC-4BBF-9540-693AD3661C76}"/>
    <dgm:cxn modelId="{7674287F-FA26-4C4D-B2EA-34670F28967F}" type="presOf" srcId="{F538C3F0-636A-4C2D-BEDF-2DE13EC3A343}" destId="{1696C6C1-879E-49F4-A413-0CAB652449FF}" srcOrd="1" destOrd="0" presId="urn:microsoft.com/office/officeart/2005/8/layout/hierarchy2"/>
    <dgm:cxn modelId="{713B02BA-6546-4C92-A55C-BA1512DE5E1D}" type="presOf" srcId="{0D12369B-B61F-4C87-9328-8F0851E72B94}" destId="{F6993232-9490-44FC-BB25-41BA5DE23B8A}" srcOrd="0" destOrd="0" presId="urn:microsoft.com/office/officeart/2005/8/layout/hierarchy2"/>
    <dgm:cxn modelId="{919D441B-164A-4C30-81B9-6192B09F1591}" srcId="{1B1DC9AC-A1C0-4BFC-8E21-421BD7D2476B}" destId="{17330FDB-C842-432B-9C08-A5105A4F1041}" srcOrd="1" destOrd="0" parTransId="{793FC666-DD01-41C7-995B-1A6703B6910B}" sibTransId="{45272129-BE02-478F-A12A-1389677934EE}"/>
    <dgm:cxn modelId="{8961EC3C-3363-425C-9DAE-994B2DC96431}" srcId="{1C5BBAB1-82E8-4B02-9FC6-64F808DC2781}" destId="{1B1DC9AC-A1C0-4BFC-8E21-421BD7D2476B}" srcOrd="1" destOrd="0" parTransId="{BDECA0B3-C41E-497B-B6A5-A8213DC7D33F}" sibTransId="{EDCDB1EF-1763-43C8-B336-3FDE1D0AE18D}"/>
    <dgm:cxn modelId="{CE53A32C-3B1E-4A07-8524-7C2D32F69CB4}" srcId="{6CAB1574-9BE4-4D80-89F6-8832CC1E2C69}" destId="{1C5BBAB1-82E8-4B02-9FC6-64F808DC2781}" srcOrd="0" destOrd="0" parTransId="{ACBCA202-9A85-4675-86E9-6BFB3BBCDC2E}" sibTransId="{0A2703FC-03AC-4F3A-94C5-36671D980D49}"/>
    <dgm:cxn modelId="{8FFC672E-0729-4941-8ADB-B44E69E97DE0}" type="presOf" srcId="{923C987B-F167-461F-A878-ABCC64C3553A}" destId="{60099735-60E8-416B-ACF5-8EE6044DDD13}" srcOrd="0" destOrd="0" presId="urn:microsoft.com/office/officeart/2005/8/layout/hierarchy2"/>
    <dgm:cxn modelId="{13420697-EF6A-4D93-B59A-3B18FBD73850}" srcId="{1B1DC9AC-A1C0-4BFC-8E21-421BD7D2476B}" destId="{CCC5C458-5E56-486E-9BDF-AB21AF874FD4}" srcOrd="0" destOrd="0" parTransId="{F538C3F0-636A-4C2D-BEDF-2DE13EC3A343}" sibTransId="{6CDFECC7-1550-492B-B5A7-D92B01D1DD2A}"/>
    <dgm:cxn modelId="{3738BD01-3316-4F44-8E0F-0AD17DF47E84}" type="presOf" srcId="{1B1DC9AC-A1C0-4BFC-8E21-421BD7D2476B}" destId="{77CCD777-38B4-4FE5-83B7-8B84965261C6}" srcOrd="0" destOrd="0" presId="urn:microsoft.com/office/officeart/2005/8/layout/hierarchy2"/>
    <dgm:cxn modelId="{274339D2-A23A-475A-A0F3-327F6BD43303}" type="presOf" srcId="{4BEBDD0B-F64B-4B4D-A056-E094E9E4DD6D}" destId="{C4D57BC1-5EDF-4127-A8CE-3AF237A8CBFD}" srcOrd="0" destOrd="0" presId="urn:microsoft.com/office/officeart/2005/8/layout/hierarchy2"/>
    <dgm:cxn modelId="{FFBA55C1-4DE3-4729-95CD-D755441B4081}" srcId="{1C5BBAB1-82E8-4B02-9FC6-64F808DC2781}" destId="{923C987B-F167-461F-A878-ABCC64C3553A}" srcOrd="0" destOrd="0" parTransId="{7F27B3B3-553A-4DB8-9CA0-AD326BFEC04E}" sibTransId="{DBA807CC-F60C-49E2-8269-0B7034FDD4E8}"/>
    <dgm:cxn modelId="{38971B5B-98CD-48D9-AC9C-90C793EBB173}" type="presOf" srcId="{17330FDB-C842-432B-9C08-A5105A4F1041}" destId="{C76ACF8B-0C6A-450E-9F09-AFF57F77BE6B}" srcOrd="0" destOrd="0" presId="urn:microsoft.com/office/officeart/2005/8/layout/hierarchy2"/>
    <dgm:cxn modelId="{CEC5902F-1D0C-492E-A1D8-1912AFCCFC5C}" type="presOf" srcId="{7F27B3B3-553A-4DB8-9CA0-AD326BFEC04E}" destId="{6138CA5D-AF02-448E-845A-05A81FDB6EA6}" srcOrd="0" destOrd="0" presId="urn:microsoft.com/office/officeart/2005/8/layout/hierarchy2"/>
    <dgm:cxn modelId="{4C1AC562-7DDA-4FC0-B67C-BF789AA1CD2E}" type="presOf" srcId="{1C5BBAB1-82E8-4B02-9FC6-64F808DC2781}" destId="{50E9D741-DA6C-470C-AF7F-FAA020AC8FDC}" srcOrd="0" destOrd="0" presId="urn:microsoft.com/office/officeart/2005/8/layout/hierarchy2"/>
    <dgm:cxn modelId="{FF00D792-2D8C-4DAA-A8B2-39635737ED80}" type="presParOf" srcId="{DD489845-2B9D-48E5-A7E5-3821779A7DD1}" destId="{3732F4B0-B514-444C-8B6C-B2278A3FD7B9}" srcOrd="0" destOrd="0" presId="urn:microsoft.com/office/officeart/2005/8/layout/hierarchy2"/>
    <dgm:cxn modelId="{B27B5416-4A29-4049-9733-0A7D1DAC7BB9}" type="presParOf" srcId="{3732F4B0-B514-444C-8B6C-B2278A3FD7B9}" destId="{50E9D741-DA6C-470C-AF7F-FAA020AC8FDC}" srcOrd="0" destOrd="0" presId="urn:microsoft.com/office/officeart/2005/8/layout/hierarchy2"/>
    <dgm:cxn modelId="{E2C5FA98-3D4A-4997-AA59-FFD830E5943E}" type="presParOf" srcId="{3732F4B0-B514-444C-8B6C-B2278A3FD7B9}" destId="{E3A5EEF6-E95F-4B7E-A162-3057409088B1}" srcOrd="1" destOrd="0" presId="urn:microsoft.com/office/officeart/2005/8/layout/hierarchy2"/>
    <dgm:cxn modelId="{02782E32-6448-442C-B2D7-788FE4A78CBC}" type="presParOf" srcId="{E3A5EEF6-E95F-4B7E-A162-3057409088B1}" destId="{6138CA5D-AF02-448E-845A-05A81FDB6EA6}" srcOrd="0" destOrd="0" presId="urn:microsoft.com/office/officeart/2005/8/layout/hierarchy2"/>
    <dgm:cxn modelId="{C412948D-B924-492C-8BD5-1C182C007E02}" type="presParOf" srcId="{6138CA5D-AF02-448E-845A-05A81FDB6EA6}" destId="{B178B3A5-0811-4503-9FE7-97976F28503C}" srcOrd="0" destOrd="0" presId="urn:microsoft.com/office/officeart/2005/8/layout/hierarchy2"/>
    <dgm:cxn modelId="{1A84702C-E742-4E6D-BC12-AB00226DEE58}" type="presParOf" srcId="{E3A5EEF6-E95F-4B7E-A162-3057409088B1}" destId="{298D4815-7D78-4FD7-BBEF-2F8F0DB134B7}" srcOrd="1" destOrd="0" presId="urn:microsoft.com/office/officeart/2005/8/layout/hierarchy2"/>
    <dgm:cxn modelId="{F0FF6060-7DEC-4BC4-BD61-CAEC2C69117F}" type="presParOf" srcId="{298D4815-7D78-4FD7-BBEF-2F8F0DB134B7}" destId="{60099735-60E8-416B-ACF5-8EE6044DDD13}" srcOrd="0" destOrd="0" presId="urn:microsoft.com/office/officeart/2005/8/layout/hierarchy2"/>
    <dgm:cxn modelId="{A8596535-5016-4561-99C7-45036CA10D69}" type="presParOf" srcId="{298D4815-7D78-4FD7-BBEF-2F8F0DB134B7}" destId="{1048CF72-918C-41F8-B27F-0F2CA433556C}" srcOrd="1" destOrd="0" presId="urn:microsoft.com/office/officeart/2005/8/layout/hierarchy2"/>
    <dgm:cxn modelId="{9736A99D-5914-40D2-B65D-1E28ED90C92B}" type="presParOf" srcId="{1048CF72-918C-41F8-B27F-0F2CA433556C}" destId="{68AC255C-2722-4102-B454-720DBED77A1D}" srcOrd="0" destOrd="0" presId="urn:microsoft.com/office/officeart/2005/8/layout/hierarchy2"/>
    <dgm:cxn modelId="{294C0F8F-0F38-42E2-BA74-D2327FD6551D}" type="presParOf" srcId="{68AC255C-2722-4102-B454-720DBED77A1D}" destId="{63B3F89D-ECA9-4BBF-9D4C-BEC70687E453}" srcOrd="0" destOrd="0" presId="urn:microsoft.com/office/officeart/2005/8/layout/hierarchy2"/>
    <dgm:cxn modelId="{2062A095-D258-41DE-B52C-32473CCBC155}" type="presParOf" srcId="{1048CF72-918C-41F8-B27F-0F2CA433556C}" destId="{E4D612A0-5C59-4B0F-9E10-02154017DB23}" srcOrd="1" destOrd="0" presId="urn:microsoft.com/office/officeart/2005/8/layout/hierarchy2"/>
    <dgm:cxn modelId="{B0EC1C24-E527-4B88-93F3-137F999CEE2A}" type="presParOf" srcId="{E4D612A0-5C59-4B0F-9E10-02154017DB23}" destId="{F6993232-9490-44FC-BB25-41BA5DE23B8A}" srcOrd="0" destOrd="0" presId="urn:microsoft.com/office/officeart/2005/8/layout/hierarchy2"/>
    <dgm:cxn modelId="{82DC2004-DEA5-48C1-AA29-A4C21BF8C800}" type="presParOf" srcId="{E4D612A0-5C59-4B0F-9E10-02154017DB23}" destId="{53E1B14A-600B-4934-81A3-0AF11EB1E9D9}" srcOrd="1" destOrd="0" presId="urn:microsoft.com/office/officeart/2005/8/layout/hierarchy2"/>
    <dgm:cxn modelId="{4F5AD88C-3F43-4BAE-8243-FD508DFD0F15}" type="presParOf" srcId="{1048CF72-918C-41F8-B27F-0F2CA433556C}" destId="{C4D57BC1-5EDF-4127-A8CE-3AF237A8CBFD}" srcOrd="2" destOrd="0" presId="urn:microsoft.com/office/officeart/2005/8/layout/hierarchy2"/>
    <dgm:cxn modelId="{2545B06F-C13A-4368-B9F5-53581387D5E9}" type="presParOf" srcId="{C4D57BC1-5EDF-4127-A8CE-3AF237A8CBFD}" destId="{E41CC03B-862F-4A6A-B3C2-2764478EF2AD}" srcOrd="0" destOrd="0" presId="urn:microsoft.com/office/officeart/2005/8/layout/hierarchy2"/>
    <dgm:cxn modelId="{03B4B6B3-AF66-4514-BC56-66830C0B4D37}" type="presParOf" srcId="{1048CF72-918C-41F8-B27F-0F2CA433556C}" destId="{E48AB507-737E-47A8-A402-848033AA0E5F}" srcOrd="3" destOrd="0" presId="urn:microsoft.com/office/officeart/2005/8/layout/hierarchy2"/>
    <dgm:cxn modelId="{6E1A6BF5-7AB8-4B17-9E6E-7B0E45DB5709}" type="presParOf" srcId="{E48AB507-737E-47A8-A402-848033AA0E5F}" destId="{B7E600F6-6B61-4583-8EB0-86B5A8F3AA81}" srcOrd="0" destOrd="0" presId="urn:microsoft.com/office/officeart/2005/8/layout/hierarchy2"/>
    <dgm:cxn modelId="{FA582566-727A-4FF8-83FE-7C6E8B15455B}" type="presParOf" srcId="{E48AB507-737E-47A8-A402-848033AA0E5F}" destId="{DB49CDB5-6F16-41DA-9F8E-6F22D34A17A5}" srcOrd="1" destOrd="0" presId="urn:microsoft.com/office/officeart/2005/8/layout/hierarchy2"/>
    <dgm:cxn modelId="{B851B28B-CA12-4CD0-A57A-B3C52A6D7FA6}" type="presParOf" srcId="{E3A5EEF6-E95F-4B7E-A162-3057409088B1}" destId="{CA6A1BC7-E146-4AFA-8442-346F3F901803}" srcOrd="2" destOrd="0" presId="urn:microsoft.com/office/officeart/2005/8/layout/hierarchy2"/>
    <dgm:cxn modelId="{32A7DCDB-B7F5-4FF3-9EF2-DC92D229E5C8}" type="presParOf" srcId="{CA6A1BC7-E146-4AFA-8442-346F3F901803}" destId="{D0371448-2765-4607-900A-F5404245D3E1}" srcOrd="0" destOrd="0" presId="urn:microsoft.com/office/officeart/2005/8/layout/hierarchy2"/>
    <dgm:cxn modelId="{280658A5-AFC0-4006-B369-1F51A1776DD1}" type="presParOf" srcId="{E3A5EEF6-E95F-4B7E-A162-3057409088B1}" destId="{95F71A5B-F15F-4CD9-957E-67D4CA352066}" srcOrd="3" destOrd="0" presId="urn:microsoft.com/office/officeart/2005/8/layout/hierarchy2"/>
    <dgm:cxn modelId="{88E49DD8-6A48-4994-8774-C2770FF9DB11}" type="presParOf" srcId="{95F71A5B-F15F-4CD9-957E-67D4CA352066}" destId="{77CCD777-38B4-4FE5-83B7-8B84965261C6}" srcOrd="0" destOrd="0" presId="urn:microsoft.com/office/officeart/2005/8/layout/hierarchy2"/>
    <dgm:cxn modelId="{61F9225B-2C78-4B4D-9E1E-1C78D84297A0}" type="presParOf" srcId="{95F71A5B-F15F-4CD9-957E-67D4CA352066}" destId="{C684AE8A-2FE1-4C0B-9D27-CB9256CC7263}" srcOrd="1" destOrd="0" presId="urn:microsoft.com/office/officeart/2005/8/layout/hierarchy2"/>
    <dgm:cxn modelId="{F47D739A-CA04-4803-8148-C93AB088291D}" type="presParOf" srcId="{C684AE8A-2FE1-4C0B-9D27-CB9256CC7263}" destId="{B1791512-6E7C-4E8C-A6B8-A85EBADC8914}" srcOrd="0" destOrd="0" presId="urn:microsoft.com/office/officeart/2005/8/layout/hierarchy2"/>
    <dgm:cxn modelId="{970CBA55-F841-4EE2-BECD-18EA42B84B95}" type="presParOf" srcId="{B1791512-6E7C-4E8C-A6B8-A85EBADC8914}" destId="{1696C6C1-879E-49F4-A413-0CAB652449FF}" srcOrd="0" destOrd="0" presId="urn:microsoft.com/office/officeart/2005/8/layout/hierarchy2"/>
    <dgm:cxn modelId="{45291CBE-950C-44A6-AA3D-C0BFC91FBF16}" type="presParOf" srcId="{C684AE8A-2FE1-4C0B-9D27-CB9256CC7263}" destId="{69695CCD-D172-45FF-A5CF-93E6FD7B65DC}" srcOrd="1" destOrd="0" presId="urn:microsoft.com/office/officeart/2005/8/layout/hierarchy2"/>
    <dgm:cxn modelId="{6F123C9E-2137-4513-A593-EB5976C1355C}" type="presParOf" srcId="{69695CCD-D172-45FF-A5CF-93E6FD7B65DC}" destId="{5EC89424-2990-4AB7-ACBA-EDCD5F47AA0B}" srcOrd="0" destOrd="0" presId="urn:microsoft.com/office/officeart/2005/8/layout/hierarchy2"/>
    <dgm:cxn modelId="{B5CE7D49-6974-4700-AA19-B05759D45035}" type="presParOf" srcId="{69695CCD-D172-45FF-A5CF-93E6FD7B65DC}" destId="{2FF84A08-75DC-4AF4-BADC-1C0A8CBB59D8}" srcOrd="1" destOrd="0" presId="urn:microsoft.com/office/officeart/2005/8/layout/hierarchy2"/>
    <dgm:cxn modelId="{CC37325E-6802-4382-83F4-237034D22A1B}" type="presParOf" srcId="{C684AE8A-2FE1-4C0B-9D27-CB9256CC7263}" destId="{3754AF61-F8A3-4BF6-995F-3B01DB0A94FF}" srcOrd="2" destOrd="0" presId="urn:microsoft.com/office/officeart/2005/8/layout/hierarchy2"/>
    <dgm:cxn modelId="{3EBA56BE-EA1D-4B61-9BF6-9F9618B7D42E}" type="presParOf" srcId="{3754AF61-F8A3-4BF6-995F-3B01DB0A94FF}" destId="{E62EF767-D79D-45D5-88AD-5FD3D273D092}" srcOrd="0" destOrd="0" presId="urn:microsoft.com/office/officeart/2005/8/layout/hierarchy2"/>
    <dgm:cxn modelId="{58E87971-05D0-4376-BEF0-F42A536D14FD}" type="presParOf" srcId="{C684AE8A-2FE1-4C0B-9D27-CB9256CC7263}" destId="{C4F54921-463F-4DD5-BAE2-E80BC7F43F71}" srcOrd="3" destOrd="0" presId="urn:microsoft.com/office/officeart/2005/8/layout/hierarchy2"/>
    <dgm:cxn modelId="{8DB172F5-C337-4E7C-BD79-40770EB86707}" type="presParOf" srcId="{C4F54921-463F-4DD5-BAE2-E80BC7F43F71}" destId="{C76ACF8B-0C6A-450E-9F09-AFF57F77BE6B}" srcOrd="0" destOrd="0" presId="urn:microsoft.com/office/officeart/2005/8/layout/hierarchy2"/>
    <dgm:cxn modelId="{ABF32A51-5B7E-42AD-A8A9-DD02CE15EF7A}" type="presParOf" srcId="{C4F54921-463F-4DD5-BAE2-E80BC7F43F71}" destId="{32B7C4DA-BF5F-49C3-AA93-52B2C33B6E65}" srcOrd="1" destOrd="0" presId="urn:microsoft.com/office/officeart/2005/8/layout/hierarchy2"/>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CE51023-60E2-4AAC-A9E0-ECCD0E9004B7}" type="doc">
      <dgm:prSet loTypeId="urn:microsoft.com/office/officeart/2005/8/layout/vProcess5" loCatId="process" qsTypeId="urn:microsoft.com/office/officeart/2005/8/quickstyle/simple3" qsCatId="simple" csTypeId="urn:microsoft.com/office/officeart/2005/8/colors/colorful1" csCatId="colorful" phldr="1"/>
      <dgm:spPr/>
      <dgm:t>
        <a:bodyPr/>
        <a:lstStyle/>
        <a:p>
          <a:endParaRPr lang="zh-CN" altLang="en-US"/>
        </a:p>
      </dgm:t>
    </dgm:pt>
    <dgm:pt modelId="{0425BF1B-1357-48E6-96EE-DF5715AA2049}">
      <dgm:prSet phldrT="[文本]" custT="1"/>
      <dgm:spPr/>
      <dgm:t>
        <a:bodyPr/>
        <a:lstStyle/>
        <a:p>
          <a:r>
            <a:rPr lang="zh-CN" altLang="en-US" sz="3600" b="1" dirty="0" smtClean="0">
              <a:latin typeface="方正姚体" panose="02010601030101010101" pitchFamily="2" charset="-122"/>
              <a:ea typeface="方正姚体" panose="02010601030101010101" pitchFamily="2" charset="-122"/>
            </a:rPr>
            <a:t>    项目管理</a:t>
          </a:r>
          <a:endParaRPr lang="zh-CN" altLang="en-US" sz="3600" b="1" dirty="0">
            <a:latin typeface="方正姚体" panose="02010601030101010101" pitchFamily="2" charset="-122"/>
            <a:ea typeface="方正姚体" panose="02010601030101010101" pitchFamily="2" charset="-122"/>
          </a:endParaRPr>
        </a:p>
      </dgm:t>
    </dgm:pt>
    <dgm:pt modelId="{94D143D9-173B-4CE6-B789-B050DCB96EB3}" cxnId="{E39045FA-69E8-4913-9F94-035E24C37437}" type="parTrans">
      <dgm:prSet/>
      <dgm:spPr/>
      <dgm:t>
        <a:bodyPr/>
        <a:lstStyle/>
        <a:p>
          <a:endParaRPr lang="zh-CN" altLang="en-US"/>
        </a:p>
      </dgm:t>
    </dgm:pt>
    <dgm:pt modelId="{D61659B7-2A41-4233-AC27-374F5058CCD9}" cxnId="{E39045FA-69E8-4913-9F94-035E24C37437}" type="sibTrans">
      <dgm:prSet/>
      <dgm:spPr/>
      <dgm:t>
        <a:bodyPr/>
        <a:lstStyle/>
        <a:p>
          <a:endParaRPr lang="zh-CN" altLang="en-US"/>
        </a:p>
      </dgm:t>
    </dgm:pt>
    <dgm:pt modelId="{3F17F770-446A-4D76-A1CF-C70ED3A66E97}">
      <dgm:prSet phldrT="[文本]" custT="1"/>
      <dgm:spPr/>
      <dgm:t>
        <a:bodyPr/>
        <a:lstStyle/>
        <a:p>
          <a:r>
            <a:rPr lang="zh-CN" altLang="en-US" sz="3600" b="1" dirty="0" smtClean="0">
              <a:latin typeface="方正姚体" panose="02010601030101010101" pitchFamily="2" charset="-122"/>
              <a:ea typeface="方正姚体" panose="02010601030101010101" pitchFamily="2" charset="-122"/>
            </a:rPr>
            <a:t>    预征税款</a:t>
          </a:r>
          <a:endParaRPr lang="zh-CN" altLang="en-US" sz="3600" b="1" dirty="0">
            <a:latin typeface="方正姚体" panose="02010601030101010101" pitchFamily="2" charset="-122"/>
            <a:ea typeface="方正姚体" panose="02010601030101010101" pitchFamily="2" charset="-122"/>
          </a:endParaRPr>
        </a:p>
      </dgm:t>
    </dgm:pt>
    <dgm:pt modelId="{234977F5-0FEA-40CF-9A25-4C769213E5CD}" cxnId="{483FD421-C0A0-4ABC-B9CD-1912112E4275}" type="parTrans">
      <dgm:prSet/>
      <dgm:spPr/>
      <dgm:t>
        <a:bodyPr/>
        <a:lstStyle/>
        <a:p>
          <a:endParaRPr lang="zh-CN" altLang="en-US"/>
        </a:p>
      </dgm:t>
    </dgm:pt>
    <dgm:pt modelId="{15EDDE25-D203-4096-8525-B69CD3B59B9D}" cxnId="{483FD421-C0A0-4ABC-B9CD-1912112E4275}" type="sibTrans">
      <dgm:prSet/>
      <dgm:spPr/>
      <dgm:t>
        <a:bodyPr/>
        <a:lstStyle/>
        <a:p>
          <a:endParaRPr lang="zh-CN" altLang="en-US"/>
        </a:p>
      </dgm:t>
    </dgm:pt>
    <dgm:pt modelId="{9534DB9B-8670-4C8B-B2FF-6788D264D968}">
      <dgm:prSet phldrT="[文本]" custT="1"/>
      <dgm:spPr/>
      <dgm:t>
        <a:bodyPr/>
        <a:lstStyle/>
        <a:p>
          <a:r>
            <a:rPr lang="zh-CN" altLang="en-US" sz="3600" b="1" dirty="0" smtClean="0">
              <a:latin typeface="方正姚体" panose="02010601030101010101" pitchFamily="2" charset="-122"/>
              <a:ea typeface="方正姚体" panose="02010601030101010101" pitchFamily="2" charset="-122"/>
            </a:rPr>
            <a:t>    土增清算</a:t>
          </a:r>
          <a:endParaRPr lang="zh-CN" altLang="en-US" sz="3600" b="1" dirty="0">
            <a:latin typeface="方正姚体" panose="02010601030101010101" pitchFamily="2" charset="-122"/>
            <a:ea typeface="方正姚体" panose="02010601030101010101" pitchFamily="2" charset="-122"/>
          </a:endParaRPr>
        </a:p>
      </dgm:t>
    </dgm:pt>
    <dgm:pt modelId="{18DF81A2-C347-467D-ACD8-6E6FDBEE0581}" cxnId="{E48F877E-54FD-440D-A3BC-2204798A90DB}" type="parTrans">
      <dgm:prSet/>
      <dgm:spPr/>
      <dgm:t>
        <a:bodyPr/>
        <a:lstStyle/>
        <a:p>
          <a:endParaRPr lang="zh-CN" altLang="en-US"/>
        </a:p>
      </dgm:t>
    </dgm:pt>
    <dgm:pt modelId="{FC02F565-0CEF-4CCF-9EF5-4675FF0FEF27}" cxnId="{E48F877E-54FD-440D-A3BC-2204798A90DB}" type="sibTrans">
      <dgm:prSet/>
      <dgm:spPr/>
      <dgm:t>
        <a:bodyPr/>
        <a:lstStyle/>
        <a:p>
          <a:endParaRPr lang="zh-CN" altLang="en-US"/>
        </a:p>
      </dgm:t>
    </dgm:pt>
    <dgm:pt modelId="{B22598E3-F791-4229-82E6-B0DA89F6885C}">
      <dgm:prSet custT="1"/>
      <dgm:spPr/>
      <dgm:t>
        <a:bodyPr/>
        <a:lstStyle/>
        <a:p>
          <a:r>
            <a:rPr lang="zh-CN" altLang="en-US" sz="3600" b="1" dirty="0" smtClean="0">
              <a:latin typeface="方正姚体" panose="02010601030101010101" pitchFamily="2" charset="-122"/>
              <a:ea typeface="方正姚体" panose="02010601030101010101" pitchFamily="2" charset="-122"/>
            </a:rPr>
            <a:t>    尾盘清算</a:t>
          </a:r>
          <a:endParaRPr lang="zh-CN" altLang="en-US" sz="3600" b="1" dirty="0">
            <a:latin typeface="方正姚体" panose="02010601030101010101" pitchFamily="2" charset="-122"/>
            <a:ea typeface="方正姚体" panose="02010601030101010101" pitchFamily="2" charset="-122"/>
          </a:endParaRPr>
        </a:p>
      </dgm:t>
    </dgm:pt>
    <dgm:pt modelId="{394C1112-E200-4893-A437-4731428B76FB}" cxnId="{9FDEA2F7-4EA0-450F-8FF2-4CFA141188F3}" type="parTrans">
      <dgm:prSet/>
      <dgm:spPr/>
      <dgm:t>
        <a:bodyPr/>
        <a:lstStyle/>
        <a:p>
          <a:endParaRPr lang="zh-CN" altLang="en-US"/>
        </a:p>
      </dgm:t>
    </dgm:pt>
    <dgm:pt modelId="{F4DA0834-2CB9-4BD2-8857-9A897D01D317}" cxnId="{9FDEA2F7-4EA0-450F-8FF2-4CFA141188F3}" type="sibTrans">
      <dgm:prSet/>
      <dgm:spPr/>
      <dgm:t>
        <a:bodyPr/>
        <a:lstStyle/>
        <a:p>
          <a:endParaRPr lang="zh-CN" altLang="en-US"/>
        </a:p>
      </dgm:t>
    </dgm:pt>
    <dgm:pt modelId="{A94A00AC-B514-4AD3-890C-60920A169A3E}" type="pres">
      <dgm:prSet presAssocID="{6CE51023-60E2-4AAC-A9E0-ECCD0E9004B7}" presName="outerComposite" presStyleCnt="0">
        <dgm:presLayoutVars>
          <dgm:chMax val="5"/>
          <dgm:dir/>
          <dgm:resizeHandles val="exact"/>
        </dgm:presLayoutVars>
      </dgm:prSet>
      <dgm:spPr/>
      <dgm:t>
        <a:bodyPr/>
        <a:lstStyle/>
        <a:p>
          <a:endParaRPr lang="zh-CN" altLang="en-US"/>
        </a:p>
      </dgm:t>
    </dgm:pt>
    <dgm:pt modelId="{AE954F6B-30AC-4792-8414-A6FD030D5B42}" type="pres">
      <dgm:prSet presAssocID="{6CE51023-60E2-4AAC-A9E0-ECCD0E9004B7}" presName="dummyMaxCanvas" presStyleCnt="0">
        <dgm:presLayoutVars/>
      </dgm:prSet>
      <dgm:spPr/>
    </dgm:pt>
    <dgm:pt modelId="{20D3F5D6-F1A1-414A-9D47-56A62EFF13D3}" type="pres">
      <dgm:prSet presAssocID="{6CE51023-60E2-4AAC-A9E0-ECCD0E9004B7}" presName="FourNodes_1" presStyleLbl="node1" presStyleIdx="0" presStyleCnt="4">
        <dgm:presLayoutVars>
          <dgm:bulletEnabled val="1"/>
        </dgm:presLayoutVars>
      </dgm:prSet>
      <dgm:spPr/>
      <dgm:t>
        <a:bodyPr/>
        <a:lstStyle/>
        <a:p>
          <a:endParaRPr lang="zh-CN" altLang="en-US"/>
        </a:p>
      </dgm:t>
    </dgm:pt>
    <dgm:pt modelId="{F38FA057-C060-4A58-AD50-5CA67C81F44B}" type="pres">
      <dgm:prSet presAssocID="{6CE51023-60E2-4AAC-A9E0-ECCD0E9004B7}" presName="FourNodes_2" presStyleLbl="node1" presStyleIdx="1" presStyleCnt="4">
        <dgm:presLayoutVars>
          <dgm:bulletEnabled val="1"/>
        </dgm:presLayoutVars>
      </dgm:prSet>
      <dgm:spPr/>
      <dgm:t>
        <a:bodyPr/>
        <a:lstStyle/>
        <a:p>
          <a:endParaRPr lang="zh-CN" altLang="en-US"/>
        </a:p>
      </dgm:t>
    </dgm:pt>
    <dgm:pt modelId="{1290E7E6-9609-4FA5-AF2C-A1A15EEABA48}" type="pres">
      <dgm:prSet presAssocID="{6CE51023-60E2-4AAC-A9E0-ECCD0E9004B7}" presName="FourNodes_3" presStyleLbl="node1" presStyleIdx="2" presStyleCnt="4">
        <dgm:presLayoutVars>
          <dgm:bulletEnabled val="1"/>
        </dgm:presLayoutVars>
      </dgm:prSet>
      <dgm:spPr/>
      <dgm:t>
        <a:bodyPr/>
        <a:lstStyle/>
        <a:p>
          <a:endParaRPr lang="zh-CN" altLang="en-US"/>
        </a:p>
      </dgm:t>
    </dgm:pt>
    <dgm:pt modelId="{BF58D520-6737-4189-8E22-5AF87C55E3B2}" type="pres">
      <dgm:prSet presAssocID="{6CE51023-60E2-4AAC-A9E0-ECCD0E9004B7}" presName="FourNodes_4" presStyleLbl="node1" presStyleIdx="3" presStyleCnt="4">
        <dgm:presLayoutVars>
          <dgm:bulletEnabled val="1"/>
        </dgm:presLayoutVars>
      </dgm:prSet>
      <dgm:spPr/>
      <dgm:t>
        <a:bodyPr/>
        <a:lstStyle/>
        <a:p>
          <a:endParaRPr lang="zh-CN" altLang="en-US"/>
        </a:p>
      </dgm:t>
    </dgm:pt>
    <dgm:pt modelId="{068DFCCE-5B64-497C-B348-ED0FB19BA775}" type="pres">
      <dgm:prSet presAssocID="{6CE51023-60E2-4AAC-A9E0-ECCD0E9004B7}" presName="FourConn_1-2" presStyleLbl="fgAccFollowNode1" presStyleIdx="0" presStyleCnt="3">
        <dgm:presLayoutVars>
          <dgm:bulletEnabled val="1"/>
        </dgm:presLayoutVars>
      </dgm:prSet>
      <dgm:spPr/>
      <dgm:t>
        <a:bodyPr/>
        <a:lstStyle/>
        <a:p>
          <a:endParaRPr lang="zh-CN" altLang="en-US"/>
        </a:p>
      </dgm:t>
    </dgm:pt>
    <dgm:pt modelId="{D1A36EBD-EBB9-4142-B446-5617E6EF3DE4}" type="pres">
      <dgm:prSet presAssocID="{6CE51023-60E2-4AAC-A9E0-ECCD0E9004B7}" presName="FourConn_2-3" presStyleLbl="fgAccFollowNode1" presStyleIdx="1" presStyleCnt="3">
        <dgm:presLayoutVars>
          <dgm:bulletEnabled val="1"/>
        </dgm:presLayoutVars>
      </dgm:prSet>
      <dgm:spPr/>
      <dgm:t>
        <a:bodyPr/>
        <a:lstStyle/>
        <a:p>
          <a:endParaRPr lang="zh-CN" altLang="en-US"/>
        </a:p>
      </dgm:t>
    </dgm:pt>
    <dgm:pt modelId="{DDE21472-852C-4E84-A8CE-4F255564D81E}" type="pres">
      <dgm:prSet presAssocID="{6CE51023-60E2-4AAC-A9E0-ECCD0E9004B7}" presName="FourConn_3-4" presStyleLbl="fgAccFollowNode1" presStyleIdx="2" presStyleCnt="3">
        <dgm:presLayoutVars>
          <dgm:bulletEnabled val="1"/>
        </dgm:presLayoutVars>
      </dgm:prSet>
      <dgm:spPr/>
      <dgm:t>
        <a:bodyPr/>
        <a:lstStyle/>
        <a:p>
          <a:endParaRPr lang="zh-CN" altLang="en-US"/>
        </a:p>
      </dgm:t>
    </dgm:pt>
    <dgm:pt modelId="{F9DFD320-2C0E-40C7-8774-7F6498C0C8CB}" type="pres">
      <dgm:prSet presAssocID="{6CE51023-60E2-4AAC-A9E0-ECCD0E9004B7}" presName="FourNodes_1_text" presStyleLbl="node1" presStyleIdx="3" presStyleCnt="4">
        <dgm:presLayoutVars>
          <dgm:bulletEnabled val="1"/>
        </dgm:presLayoutVars>
      </dgm:prSet>
      <dgm:spPr/>
      <dgm:t>
        <a:bodyPr/>
        <a:lstStyle/>
        <a:p>
          <a:endParaRPr lang="zh-CN" altLang="en-US"/>
        </a:p>
      </dgm:t>
    </dgm:pt>
    <dgm:pt modelId="{59398E73-B06C-473A-9DBA-6DF0111B4783}" type="pres">
      <dgm:prSet presAssocID="{6CE51023-60E2-4AAC-A9E0-ECCD0E9004B7}" presName="FourNodes_2_text" presStyleLbl="node1" presStyleIdx="3" presStyleCnt="4">
        <dgm:presLayoutVars>
          <dgm:bulletEnabled val="1"/>
        </dgm:presLayoutVars>
      </dgm:prSet>
      <dgm:spPr/>
      <dgm:t>
        <a:bodyPr/>
        <a:lstStyle/>
        <a:p>
          <a:endParaRPr lang="zh-CN" altLang="en-US"/>
        </a:p>
      </dgm:t>
    </dgm:pt>
    <dgm:pt modelId="{359E4732-46A4-41BB-8010-5C92DD5E7EB9}" type="pres">
      <dgm:prSet presAssocID="{6CE51023-60E2-4AAC-A9E0-ECCD0E9004B7}" presName="FourNodes_3_text" presStyleLbl="node1" presStyleIdx="3" presStyleCnt="4">
        <dgm:presLayoutVars>
          <dgm:bulletEnabled val="1"/>
        </dgm:presLayoutVars>
      </dgm:prSet>
      <dgm:spPr/>
      <dgm:t>
        <a:bodyPr/>
        <a:lstStyle/>
        <a:p>
          <a:endParaRPr lang="zh-CN" altLang="en-US"/>
        </a:p>
      </dgm:t>
    </dgm:pt>
    <dgm:pt modelId="{5F2957E8-4EBF-4A4B-B374-CE50536745A1}" type="pres">
      <dgm:prSet presAssocID="{6CE51023-60E2-4AAC-A9E0-ECCD0E9004B7}" presName="FourNodes_4_text" presStyleLbl="node1" presStyleIdx="3" presStyleCnt="4">
        <dgm:presLayoutVars>
          <dgm:bulletEnabled val="1"/>
        </dgm:presLayoutVars>
      </dgm:prSet>
      <dgm:spPr/>
      <dgm:t>
        <a:bodyPr/>
        <a:lstStyle/>
        <a:p>
          <a:endParaRPr lang="zh-CN" altLang="en-US"/>
        </a:p>
      </dgm:t>
    </dgm:pt>
  </dgm:ptLst>
  <dgm:cxnLst>
    <dgm:cxn modelId="{61C6821D-A3CF-46FA-B296-4978D676A2CB}" type="presOf" srcId="{3F17F770-446A-4D76-A1CF-C70ED3A66E97}" destId="{F38FA057-C060-4A58-AD50-5CA67C81F44B}" srcOrd="0" destOrd="0" presId="urn:microsoft.com/office/officeart/2005/8/layout/vProcess5"/>
    <dgm:cxn modelId="{04E538DA-3B2C-4DD4-84BE-C54BE008BC8C}" type="presOf" srcId="{B22598E3-F791-4229-82E6-B0DA89F6885C}" destId="{5F2957E8-4EBF-4A4B-B374-CE50536745A1}" srcOrd="1" destOrd="0" presId="urn:microsoft.com/office/officeart/2005/8/layout/vProcess5"/>
    <dgm:cxn modelId="{5C6C13D6-B3D2-49FE-A477-2E305C212717}" type="presOf" srcId="{D61659B7-2A41-4233-AC27-374F5058CCD9}" destId="{068DFCCE-5B64-497C-B348-ED0FB19BA775}" srcOrd="0" destOrd="0" presId="urn:microsoft.com/office/officeart/2005/8/layout/vProcess5"/>
    <dgm:cxn modelId="{FDE3A523-E14D-4D44-AFCC-16DC0E72F2E2}" type="presOf" srcId="{B22598E3-F791-4229-82E6-B0DA89F6885C}" destId="{BF58D520-6737-4189-8E22-5AF87C55E3B2}" srcOrd="0" destOrd="0" presId="urn:microsoft.com/office/officeart/2005/8/layout/vProcess5"/>
    <dgm:cxn modelId="{9FDEA2F7-4EA0-450F-8FF2-4CFA141188F3}" srcId="{6CE51023-60E2-4AAC-A9E0-ECCD0E9004B7}" destId="{B22598E3-F791-4229-82E6-B0DA89F6885C}" srcOrd="3" destOrd="0" parTransId="{394C1112-E200-4893-A437-4731428B76FB}" sibTransId="{F4DA0834-2CB9-4BD2-8857-9A897D01D317}"/>
    <dgm:cxn modelId="{483FD421-C0A0-4ABC-B9CD-1912112E4275}" srcId="{6CE51023-60E2-4AAC-A9E0-ECCD0E9004B7}" destId="{3F17F770-446A-4D76-A1CF-C70ED3A66E97}" srcOrd="1" destOrd="0" parTransId="{234977F5-0FEA-40CF-9A25-4C769213E5CD}" sibTransId="{15EDDE25-D203-4096-8525-B69CD3B59B9D}"/>
    <dgm:cxn modelId="{9CFA39CF-C649-448D-AFFB-09F7E5D6E3B0}" type="presOf" srcId="{6CE51023-60E2-4AAC-A9E0-ECCD0E9004B7}" destId="{A94A00AC-B514-4AD3-890C-60920A169A3E}" srcOrd="0" destOrd="0" presId="urn:microsoft.com/office/officeart/2005/8/layout/vProcess5"/>
    <dgm:cxn modelId="{301EEC41-D6E7-4FCB-A832-A287C231FAE8}" type="presOf" srcId="{9534DB9B-8670-4C8B-B2FF-6788D264D968}" destId="{1290E7E6-9609-4FA5-AF2C-A1A15EEABA48}" srcOrd="0" destOrd="0" presId="urn:microsoft.com/office/officeart/2005/8/layout/vProcess5"/>
    <dgm:cxn modelId="{E48F877E-54FD-440D-A3BC-2204798A90DB}" srcId="{6CE51023-60E2-4AAC-A9E0-ECCD0E9004B7}" destId="{9534DB9B-8670-4C8B-B2FF-6788D264D968}" srcOrd="2" destOrd="0" parTransId="{18DF81A2-C347-467D-ACD8-6E6FDBEE0581}" sibTransId="{FC02F565-0CEF-4CCF-9EF5-4675FF0FEF27}"/>
    <dgm:cxn modelId="{3FF5D18D-A35C-4B7C-8803-BCEF428D4210}" type="presOf" srcId="{FC02F565-0CEF-4CCF-9EF5-4675FF0FEF27}" destId="{DDE21472-852C-4E84-A8CE-4F255564D81E}" srcOrd="0" destOrd="0" presId="urn:microsoft.com/office/officeart/2005/8/layout/vProcess5"/>
    <dgm:cxn modelId="{DF6EB438-35F3-45A5-9067-614C293A8B35}" type="presOf" srcId="{15EDDE25-D203-4096-8525-B69CD3B59B9D}" destId="{D1A36EBD-EBB9-4142-B446-5617E6EF3DE4}" srcOrd="0" destOrd="0" presId="urn:microsoft.com/office/officeart/2005/8/layout/vProcess5"/>
    <dgm:cxn modelId="{634025D2-3CCD-43AD-BBD6-15C48B4A499E}" type="presOf" srcId="{9534DB9B-8670-4C8B-B2FF-6788D264D968}" destId="{359E4732-46A4-41BB-8010-5C92DD5E7EB9}" srcOrd="1" destOrd="0" presId="urn:microsoft.com/office/officeart/2005/8/layout/vProcess5"/>
    <dgm:cxn modelId="{C6B8AE6C-9EBA-49ED-AABC-58948B8A007C}" type="presOf" srcId="{0425BF1B-1357-48E6-96EE-DF5715AA2049}" destId="{F9DFD320-2C0E-40C7-8774-7F6498C0C8CB}" srcOrd="1" destOrd="0" presId="urn:microsoft.com/office/officeart/2005/8/layout/vProcess5"/>
    <dgm:cxn modelId="{E39045FA-69E8-4913-9F94-035E24C37437}" srcId="{6CE51023-60E2-4AAC-A9E0-ECCD0E9004B7}" destId="{0425BF1B-1357-48E6-96EE-DF5715AA2049}" srcOrd="0" destOrd="0" parTransId="{94D143D9-173B-4CE6-B789-B050DCB96EB3}" sibTransId="{D61659B7-2A41-4233-AC27-374F5058CCD9}"/>
    <dgm:cxn modelId="{D61E3D1F-89F3-4BFD-BF43-7246AC2A9192}" type="presOf" srcId="{3F17F770-446A-4D76-A1CF-C70ED3A66E97}" destId="{59398E73-B06C-473A-9DBA-6DF0111B4783}" srcOrd="1" destOrd="0" presId="urn:microsoft.com/office/officeart/2005/8/layout/vProcess5"/>
    <dgm:cxn modelId="{93F23185-57A8-4B67-B6FE-7C0CCD57480B}" type="presOf" srcId="{0425BF1B-1357-48E6-96EE-DF5715AA2049}" destId="{20D3F5D6-F1A1-414A-9D47-56A62EFF13D3}" srcOrd="0" destOrd="0" presId="urn:microsoft.com/office/officeart/2005/8/layout/vProcess5"/>
    <dgm:cxn modelId="{25F99350-4A04-4038-A86A-986D72BFC51C}" type="presParOf" srcId="{A94A00AC-B514-4AD3-890C-60920A169A3E}" destId="{AE954F6B-30AC-4792-8414-A6FD030D5B42}" srcOrd="0" destOrd="0" presId="urn:microsoft.com/office/officeart/2005/8/layout/vProcess5"/>
    <dgm:cxn modelId="{34CCD471-2DCF-488B-A5D9-B05F4720C97A}" type="presParOf" srcId="{A94A00AC-B514-4AD3-890C-60920A169A3E}" destId="{20D3F5D6-F1A1-414A-9D47-56A62EFF13D3}" srcOrd="1" destOrd="0" presId="urn:microsoft.com/office/officeart/2005/8/layout/vProcess5"/>
    <dgm:cxn modelId="{94967841-ACEC-4A4B-889A-0EFC47951338}" type="presParOf" srcId="{A94A00AC-B514-4AD3-890C-60920A169A3E}" destId="{F38FA057-C060-4A58-AD50-5CA67C81F44B}" srcOrd="2" destOrd="0" presId="urn:microsoft.com/office/officeart/2005/8/layout/vProcess5"/>
    <dgm:cxn modelId="{F083C5EA-D830-44D8-95A0-053A01A15434}" type="presParOf" srcId="{A94A00AC-B514-4AD3-890C-60920A169A3E}" destId="{1290E7E6-9609-4FA5-AF2C-A1A15EEABA48}" srcOrd="3" destOrd="0" presId="urn:microsoft.com/office/officeart/2005/8/layout/vProcess5"/>
    <dgm:cxn modelId="{94221EBD-DE87-4C5D-9B27-74DB7D72DAFE}" type="presParOf" srcId="{A94A00AC-B514-4AD3-890C-60920A169A3E}" destId="{BF58D520-6737-4189-8E22-5AF87C55E3B2}" srcOrd="4" destOrd="0" presId="urn:microsoft.com/office/officeart/2005/8/layout/vProcess5"/>
    <dgm:cxn modelId="{646B4478-CF88-43AA-A1F7-F3C47CF59B89}" type="presParOf" srcId="{A94A00AC-B514-4AD3-890C-60920A169A3E}" destId="{068DFCCE-5B64-497C-B348-ED0FB19BA775}" srcOrd="5" destOrd="0" presId="urn:microsoft.com/office/officeart/2005/8/layout/vProcess5"/>
    <dgm:cxn modelId="{7B1AAFBA-1A7F-4739-A7E6-F634E39519C7}" type="presParOf" srcId="{A94A00AC-B514-4AD3-890C-60920A169A3E}" destId="{D1A36EBD-EBB9-4142-B446-5617E6EF3DE4}" srcOrd="6" destOrd="0" presId="urn:microsoft.com/office/officeart/2005/8/layout/vProcess5"/>
    <dgm:cxn modelId="{66C2AC5E-3BA2-4B89-A4E1-3968273D0504}" type="presParOf" srcId="{A94A00AC-B514-4AD3-890C-60920A169A3E}" destId="{DDE21472-852C-4E84-A8CE-4F255564D81E}" srcOrd="7" destOrd="0" presId="urn:microsoft.com/office/officeart/2005/8/layout/vProcess5"/>
    <dgm:cxn modelId="{1BA61D13-C25F-404E-BB68-05D8A085B50F}" type="presParOf" srcId="{A94A00AC-B514-4AD3-890C-60920A169A3E}" destId="{F9DFD320-2C0E-40C7-8774-7F6498C0C8CB}" srcOrd="8" destOrd="0" presId="urn:microsoft.com/office/officeart/2005/8/layout/vProcess5"/>
    <dgm:cxn modelId="{BED72FDE-C8C3-43EA-AC97-6AE665A69033}" type="presParOf" srcId="{A94A00AC-B514-4AD3-890C-60920A169A3E}" destId="{59398E73-B06C-473A-9DBA-6DF0111B4783}" srcOrd="9" destOrd="0" presId="urn:microsoft.com/office/officeart/2005/8/layout/vProcess5"/>
    <dgm:cxn modelId="{0596DE6B-C756-4208-825A-5C1DD7433AA0}" type="presParOf" srcId="{A94A00AC-B514-4AD3-890C-60920A169A3E}" destId="{359E4732-46A4-41BB-8010-5C92DD5E7EB9}" srcOrd="10" destOrd="0" presId="urn:microsoft.com/office/officeart/2005/8/layout/vProcess5"/>
    <dgm:cxn modelId="{88BBBA67-5924-4D44-BA70-33905B2D735A}" type="presParOf" srcId="{A94A00AC-B514-4AD3-890C-60920A169A3E}" destId="{5F2957E8-4EBF-4A4B-B374-CE50536745A1}" srcOrd="11" destOrd="0" presId="urn:microsoft.com/office/officeart/2005/8/layout/vProcess5"/>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8229600" cy="1820415"/>
        <a:chOff x="0" y="0"/>
        <a:chExt cx="8229600" cy="1820415"/>
      </a:xfrm>
    </dsp:grpSpPr>
    <dsp:sp modelId="{2956C599-507E-49C9-851F-0166669F64E7}">
      <dsp:nvSpPr>
        <dsp:cNvPr id="3" name="燕尾形 2"/>
        <dsp:cNvSpPr/>
      </dsp:nvSpPr>
      <dsp:spPr bwMode="white">
        <a:xfrm>
          <a:off x="0" y="322379"/>
          <a:ext cx="2939143" cy="1175657"/>
        </a:xfrm>
        <a:prstGeom prst="chevron">
          <a:avLst/>
        </a:prstGeom>
        <a:sp3d prstMaterial="dkEdge">
          <a:bevelT w="8200" h="38100"/>
        </a:sp3d>
      </dsp:spPr>
      <dsp:style>
        <a:lnRef idx="0">
          <a:schemeClr val="lt1"/>
        </a:lnRef>
        <a:fillRef idx="2">
          <a:schemeClr val="accent4">
            <a:hueOff val="0"/>
            <a:satOff val="0"/>
            <a:lumOff val="0"/>
            <a:alpha val="100000"/>
          </a:schemeClr>
        </a:fillRef>
        <a:effectRef idx="1">
          <a:scrgbClr r="0" g="0" b="0"/>
        </a:effectRef>
        <a:fontRef idx="minor">
          <a:schemeClr val="dk1"/>
        </a:fontRef>
      </dsp:style>
      <dsp:txBody>
        <a:bodyPr lIns="228028" tIns="76009" rIns="76009" bIns="76009" anchor="ctr"/>
        <a:lstStyle>
          <a:lvl1pPr algn="ctr">
            <a:defRPr sz="5700"/>
          </a:lvl1pPr>
          <a:lvl2pPr marL="285750" indent="-285750" algn="ctr">
            <a:defRPr sz="4400"/>
          </a:lvl2pPr>
          <a:lvl3pPr marL="571500" indent="-285750" algn="ctr">
            <a:defRPr sz="4400"/>
          </a:lvl3pPr>
          <a:lvl4pPr marL="857250" indent="-285750" algn="ctr">
            <a:defRPr sz="4400"/>
          </a:lvl4pPr>
          <a:lvl5pPr marL="1143000" indent="-285750" algn="ctr">
            <a:defRPr sz="4400"/>
          </a:lvl5pPr>
          <a:lvl6pPr marL="1428750" indent="-285750" algn="ctr">
            <a:defRPr sz="4400"/>
          </a:lvl6pPr>
          <a:lvl7pPr marL="1714500" indent="-285750" algn="ctr">
            <a:defRPr sz="4400"/>
          </a:lvl7pPr>
          <a:lvl8pPr marL="2000250" indent="-285750" algn="ctr">
            <a:defRPr sz="4400"/>
          </a:lvl8pPr>
          <a:lvl9pPr marL="2286000" indent="-285750" algn="ctr">
            <a:defRPr sz="4400"/>
          </a:lvl9pPr>
        </a:lstStyle>
        <a:p>
          <a:pPr lvl="0">
            <a:lnSpc>
              <a:spcPct val="100000"/>
            </a:lnSpc>
            <a:spcBef>
              <a:spcPct val="0"/>
            </a:spcBef>
            <a:spcAft>
              <a:spcPct val="35000"/>
            </a:spcAft>
          </a:pPr>
          <a:r>
            <a:rPr lang="zh-CN" altLang="en-US" dirty="0" smtClean="0">
              <a:latin typeface="方正姚体" panose="02010601030101010101" pitchFamily="2" charset="-122"/>
              <a:ea typeface="方正姚体" panose="02010601030101010101" pitchFamily="2" charset="-122"/>
            </a:rPr>
            <a:t>土地</a:t>
          </a:r>
          <a:endParaRPr lang="zh-CN" altLang="en-US" dirty="0">
            <a:latin typeface="方正姚体" panose="02010601030101010101" pitchFamily="2" charset="-122"/>
            <a:ea typeface="方正姚体" panose="02010601030101010101" pitchFamily="2" charset="-122"/>
          </a:endParaRPr>
        </a:p>
      </dsp:txBody>
      <dsp:txXfrm>
        <a:off x="0" y="322379"/>
        <a:ext cx="2939143" cy="1175657"/>
      </dsp:txXfrm>
    </dsp:sp>
    <dsp:sp modelId="{7B54ADA2-F630-4456-A9D9-7098E7F24CDC}">
      <dsp:nvSpPr>
        <dsp:cNvPr id="4" name="燕尾形 3"/>
        <dsp:cNvSpPr/>
      </dsp:nvSpPr>
      <dsp:spPr bwMode="white">
        <a:xfrm>
          <a:off x="2645229" y="322379"/>
          <a:ext cx="2939143" cy="1175657"/>
        </a:xfrm>
        <a:prstGeom prst="chevron">
          <a:avLst/>
        </a:prstGeom>
        <a:sp3d prstMaterial="dkEdge">
          <a:bevelT w="8200" h="38100"/>
        </a:sp3d>
      </dsp:spPr>
      <dsp:style>
        <a:lnRef idx="0">
          <a:schemeClr val="lt1"/>
        </a:lnRef>
        <a:fillRef idx="2">
          <a:schemeClr val="accent4">
            <a:hueOff val="-420000"/>
            <a:satOff val="28627"/>
            <a:lumOff val="8824"/>
            <a:alpha val="100000"/>
          </a:schemeClr>
        </a:fillRef>
        <a:effectRef idx="1">
          <a:scrgbClr r="0" g="0" b="0"/>
        </a:effectRef>
        <a:fontRef idx="minor">
          <a:schemeClr val="dk1"/>
        </a:fontRef>
      </dsp:style>
      <dsp:txBody>
        <a:bodyPr lIns="228028" tIns="76009" rIns="76009" bIns="76009" anchor="ctr"/>
        <a:lstStyle>
          <a:lvl1pPr algn="ctr">
            <a:defRPr sz="5700"/>
          </a:lvl1pPr>
          <a:lvl2pPr marL="285750" indent="-285750" algn="ctr">
            <a:defRPr sz="4400"/>
          </a:lvl2pPr>
          <a:lvl3pPr marL="571500" indent="-285750" algn="ctr">
            <a:defRPr sz="4400"/>
          </a:lvl3pPr>
          <a:lvl4pPr marL="857250" indent="-285750" algn="ctr">
            <a:defRPr sz="4400"/>
          </a:lvl4pPr>
          <a:lvl5pPr marL="1143000" indent="-285750" algn="ctr">
            <a:defRPr sz="4400"/>
          </a:lvl5pPr>
          <a:lvl6pPr marL="1428750" indent="-285750" algn="ctr">
            <a:defRPr sz="4400"/>
          </a:lvl6pPr>
          <a:lvl7pPr marL="1714500" indent="-285750" algn="ctr">
            <a:defRPr sz="4400"/>
          </a:lvl7pPr>
          <a:lvl8pPr marL="2000250" indent="-285750" algn="ctr">
            <a:defRPr sz="4400"/>
          </a:lvl8pPr>
          <a:lvl9pPr marL="2286000" indent="-285750" algn="ctr">
            <a:defRPr sz="4400"/>
          </a:lvl9pPr>
        </a:lstStyle>
        <a:p>
          <a:pPr lvl="0">
            <a:lnSpc>
              <a:spcPct val="100000"/>
            </a:lnSpc>
            <a:spcBef>
              <a:spcPct val="0"/>
            </a:spcBef>
            <a:spcAft>
              <a:spcPct val="35000"/>
            </a:spcAft>
          </a:pPr>
          <a:r>
            <a:rPr lang="zh-CN" altLang="en-US" dirty="0" smtClean="0">
              <a:latin typeface="方正姚体" panose="02010601030101010101" pitchFamily="2" charset="-122"/>
              <a:ea typeface="方正姚体" panose="02010601030101010101" pitchFamily="2" charset="-122"/>
            </a:rPr>
            <a:t>开发</a:t>
          </a:r>
          <a:endParaRPr lang="zh-CN" altLang="en-US" dirty="0">
            <a:latin typeface="方正姚体" panose="02010601030101010101" pitchFamily="2" charset="-122"/>
            <a:ea typeface="方正姚体" panose="02010601030101010101" pitchFamily="2" charset="-122"/>
          </a:endParaRPr>
        </a:p>
      </dsp:txBody>
      <dsp:txXfrm>
        <a:off x="2645229" y="322379"/>
        <a:ext cx="2939143" cy="1175657"/>
      </dsp:txXfrm>
    </dsp:sp>
    <dsp:sp modelId="{0F32EFB2-85CC-41D9-9C07-57C4E8DE9EE7}">
      <dsp:nvSpPr>
        <dsp:cNvPr id="5" name="燕尾形 4"/>
        <dsp:cNvSpPr/>
      </dsp:nvSpPr>
      <dsp:spPr bwMode="white">
        <a:xfrm>
          <a:off x="5290457" y="322379"/>
          <a:ext cx="2939143" cy="1175657"/>
        </a:xfrm>
        <a:prstGeom prst="chevron">
          <a:avLst/>
        </a:prstGeom>
        <a:sp3d prstMaterial="dkEdge">
          <a:bevelT w="8200" h="38100"/>
        </a:sp3d>
      </dsp:spPr>
      <dsp:style>
        <a:lnRef idx="0">
          <a:schemeClr val="lt1"/>
        </a:lnRef>
        <a:fillRef idx="2">
          <a:schemeClr val="accent4">
            <a:hueOff val="-840000"/>
            <a:satOff val="57255"/>
            <a:lumOff val="17647"/>
            <a:alpha val="100000"/>
          </a:schemeClr>
        </a:fillRef>
        <a:effectRef idx="1">
          <a:scrgbClr r="0" g="0" b="0"/>
        </a:effectRef>
        <a:fontRef idx="minor">
          <a:schemeClr val="dk1"/>
        </a:fontRef>
      </dsp:style>
      <dsp:txBody>
        <a:bodyPr lIns="228028" tIns="76009" rIns="76009" bIns="76009" anchor="ctr"/>
        <a:lstStyle>
          <a:lvl1pPr algn="ctr">
            <a:defRPr sz="5700"/>
          </a:lvl1pPr>
          <a:lvl2pPr marL="285750" indent="-285750" algn="ctr">
            <a:defRPr sz="4400"/>
          </a:lvl2pPr>
          <a:lvl3pPr marL="571500" indent="-285750" algn="ctr">
            <a:defRPr sz="4400"/>
          </a:lvl3pPr>
          <a:lvl4pPr marL="857250" indent="-285750" algn="ctr">
            <a:defRPr sz="4400"/>
          </a:lvl4pPr>
          <a:lvl5pPr marL="1143000" indent="-285750" algn="ctr">
            <a:defRPr sz="4400"/>
          </a:lvl5pPr>
          <a:lvl6pPr marL="1428750" indent="-285750" algn="ctr">
            <a:defRPr sz="4400"/>
          </a:lvl6pPr>
          <a:lvl7pPr marL="1714500" indent="-285750" algn="ctr">
            <a:defRPr sz="4400"/>
          </a:lvl7pPr>
          <a:lvl8pPr marL="2000250" indent="-285750" algn="ctr">
            <a:defRPr sz="4400"/>
          </a:lvl8pPr>
          <a:lvl9pPr marL="2286000" indent="-285750" algn="ctr">
            <a:defRPr sz="4400"/>
          </a:lvl9pPr>
        </a:lstStyle>
        <a:p>
          <a:pPr lvl="0">
            <a:lnSpc>
              <a:spcPct val="100000"/>
            </a:lnSpc>
            <a:spcBef>
              <a:spcPct val="0"/>
            </a:spcBef>
            <a:spcAft>
              <a:spcPct val="35000"/>
            </a:spcAft>
          </a:pPr>
          <a:r>
            <a:rPr lang="zh-CN" altLang="en-US" dirty="0" smtClean="0">
              <a:latin typeface="方正姚体" panose="02010601030101010101" pitchFamily="2" charset="-122"/>
              <a:ea typeface="方正姚体" panose="02010601030101010101" pitchFamily="2" charset="-122"/>
            </a:rPr>
            <a:t>持有</a:t>
          </a:r>
          <a:endParaRPr lang="zh-CN" altLang="en-US" dirty="0">
            <a:latin typeface="方正姚体" panose="02010601030101010101" pitchFamily="2" charset="-122"/>
            <a:ea typeface="方正姚体" panose="02010601030101010101" pitchFamily="2" charset="-122"/>
          </a:endParaRPr>
        </a:p>
      </dsp:txBody>
      <dsp:txXfrm>
        <a:off x="5290457" y="322379"/>
        <a:ext cx="2939143" cy="1175657"/>
      </dsp:txXfrm>
    </dsp:sp>
  </dsp:spTree>
</dsp:drawing>
</file>

<file path=ppt/diagrams/drawing2.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8928991" cy="4064000"/>
        <a:chOff x="0" y="0"/>
        <a:chExt cx="8928991" cy="4064000"/>
      </a:xfrm>
    </dsp:grpSpPr>
    <dsp:sp modelId="{50E9D741-DA6C-470C-AF7F-FAA020AC8FDC}">
      <dsp:nvSpPr>
        <dsp:cNvPr id="3" name="圆角矩形 2"/>
        <dsp:cNvSpPr/>
      </dsp:nvSpPr>
      <dsp:spPr bwMode="white">
        <a:xfrm>
          <a:off x="285991" y="1575371"/>
          <a:ext cx="1826517" cy="913258"/>
        </a:xfrm>
        <a:prstGeom prst="roundRect">
          <a:avLst>
            <a:gd name="adj" fmla="val 10000"/>
          </a:avLst>
        </a:prstGeom>
        <a:sp3d prstMaterial="dkEdge">
          <a:bevelT w="8200" h="38100"/>
        </a:sp3d>
      </dsp:spPr>
      <dsp:style>
        <a:lnRef idx="0">
          <a:schemeClr val="lt1"/>
        </a:lnRef>
        <a:fillRef idx="2">
          <a:schemeClr val="accent1"/>
        </a:fillRef>
        <a:effectRef idx="1">
          <a:scrgbClr r="0" g="0" b="0"/>
        </a:effectRef>
        <a:fontRef idx="minor">
          <a:schemeClr val="dk1"/>
        </a:fontRef>
      </dsp:style>
      <dsp:txBody>
        <a:bodyPr lIns="12700" tIns="12700" rIns="12700" bIns="12700" anchor="ctr"/>
        <a:lstStyle>
          <a:lvl1pPr algn="ctr">
            <a:defRPr sz="1900"/>
          </a:lvl1pPr>
          <a:lvl2pPr marL="114300" indent="-114300" algn="ctr">
            <a:defRPr sz="1400"/>
          </a:lvl2pPr>
          <a:lvl3pPr marL="228600" indent="-114300" algn="ctr">
            <a:defRPr sz="1400"/>
          </a:lvl3pPr>
          <a:lvl4pPr marL="342900" indent="-114300" algn="ctr">
            <a:defRPr sz="1400"/>
          </a:lvl4pPr>
          <a:lvl5pPr marL="457200" indent="-114300" algn="ctr">
            <a:defRPr sz="1400"/>
          </a:lvl5pPr>
          <a:lvl6pPr marL="571500" indent="-114300" algn="ctr">
            <a:defRPr sz="1400"/>
          </a:lvl6pPr>
          <a:lvl7pPr marL="685800" indent="-114300" algn="ctr">
            <a:defRPr sz="1400"/>
          </a:lvl7pPr>
          <a:lvl8pPr marL="800100" indent="-114300" algn="ctr">
            <a:defRPr sz="1400"/>
          </a:lvl8pPr>
          <a:lvl9pPr marL="914400" indent="-114300" algn="ctr">
            <a:defRPr sz="1400"/>
          </a:lvl9pPr>
        </a:lstStyle>
        <a:p>
          <a:pPr lvl="0">
            <a:lnSpc>
              <a:spcPct val="100000"/>
            </a:lnSpc>
            <a:spcBef>
              <a:spcPct val="0"/>
            </a:spcBef>
            <a:spcAft>
              <a:spcPct val="35000"/>
            </a:spcAft>
          </a:pPr>
          <a:r>
            <a:rPr lang="zh-CN" altLang="en-US" sz="2000" b="1" dirty="0" smtClean="0">
              <a:latin typeface="方正姚体" panose="02010601030101010101" pitchFamily="2" charset="-122"/>
              <a:ea typeface="方正姚体" panose="02010601030101010101" pitchFamily="2" charset="-122"/>
            </a:rPr>
            <a:t>土地增值税</a:t>
          </a:r>
          <a:endParaRPr lang="zh-CN" altLang="en-US" sz="2000" b="1" dirty="0">
            <a:latin typeface="方正姚体" panose="02010601030101010101" pitchFamily="2" charset="-122"/>
            <a:ea typeface="方正姚体" panose="02010601030101010101" pitchFamily="2" charset="-122"/>
          </a:endParaRPr>
        </a:p>
      </dsp:txBody>
      <dsp:txXfrm>
        <a:off x="285991" y="1575371"/>
        <a:ext cx="1826517" cy="913258"/>
      </dsp:txXfrm>
    </dsp:sp>
    <dsp:sp modelId="{6138CA5D-AF02-448E-845A-05A81FDB6EA6}">
      <dsp:nvSpPr>
        <dsp:cNvPr id="4" name="任意多边形 3"/>
        <dsp:cNvSpPr/>
      </dsp:nvSpPr>
      <dsp:spPr bwMode="white">
        <a:xfrm>
          <a:off x="1838123" y="1486652"/>
          <a:ext cx="1279377" cy="40449"/>
        </a:xfrm>
        <a:custGeom>
          <a:avLst/>
          <a:gdLst/>
          <a:ahLst/>
          <a:cxnLst/>
          <a:pathLst>
            <a:path w="2015" h="64">
              <a:moveTo>
                <a:pt x="432" y="859"/>
              </a:moveTo>
              <a:lnTo>
                <a:pt x="1583" y="-795"/>
              </a:lnTo>
            </a:path>
          </a:pathLst>
        </a:custGeom>
      </dsp:spPr>
      <dsp:style>
        <a:lnRef idx="2">
          <a:schemeClr val="accent3"/>
        </a:lnRef>
        <a:fillRef idx="0">
          <a:schemeClr val="accent2">
            <a:tint val="90000"/>
          </a:schemeClr>
        </a:fillRef>
        <a:effectRef idx="0">
          <a:scrgbClr r="0" g="0" b="0"/>
        </a:effectRef>
        <a:fontRef idx="minor"/>
      </dsp:style>
      <dsp:txBody>
        <a:bodyPr lIns="12700" tIns="0" rIns="12700" bIns="0" anchor="ctr"/>
        <a:lstStyle>
          <a:lvl1pPr algn="ctr">
            <a:defRPr sz="500"/>
          </a:lvl1pPr>
          <a:lvl2pPr marL="57150" indent="-57150" algn="ctr">
            <a:defRPr sz="400"/>
          </a:lvl2pPr>
          <a:lvl3pPr marL="114300" indent="-57150" algn="ctr">
            <a:defRPr sz="400"/>
          </a:lvl3pPr>
          <a:lvl4pPr marL="171450" indent="-57150" algn="ctr">
            <a:defRPr sz="400"/>
          </a:lvl4pPr>
          <a:lvl5pPr marL="228600" indent="-57150" algn="ctr">
            <a:defRPr sz="400"/>
          </a:lvl5pPr>
          <a:lvl6pPr marL="285750" indent="-57150" algn="ctr">
            <a:defRPr sz="400"/>
          </a:lvl6pPr>
          <a:lvl7pPr marL="342900" indent="-57150" algn="ctr">
            <a:defRPr sz="400"/>
          </a:lvl7pPr>
          <a:lvl8pPr marL="400050" indent="-57150" algn="ctr">
            <a:defRPr sz="400"/>
          </a:lvl8pPr>
          <a:lvl9pPr marL="457200" indent="-57150" algn="ctr">
            <a:defRPr sz="400"/>
          </a:lvl9pPr>
        </a:lstStyle>
        <a:p>
          <a:pPr lvl="0">
            <a:lnSpc>
              <a:spcPct val="100000"/>
            </a:lnSpc>
            <a:spcBef>
              <a:spcPct val="0"/>
            </a:spcBef>
            <a:spcAft>
              <a:spcPct val="35000"/>
            </a:spcAft>
          </a:pPr>
          <a:endParaRPr lang="zh-CN" altLang="en-US">
            <a:solidFill>
              <a:schemeClr val="tx1"/>
            </a:solidFill>
            <a:latin typeface="方正姚体" panose="02010601030101010101" pitchFamily="2" charset="-122"/>
            <a:ea typeface="方正姚体" panose="02010601030101010101" pitchFamily="2" charset="-122"/>
          </a:endParaRPr>
        </a:p>
      </dsp:txBody>
      <dsp:txXfrm>
        <a:off x="1838123" y="1486652"/>
        <a:ext cx="1279377" cy="40449"/>
      </dsp:txXfrm>
    </dsp:sp>
    <dsp:sp modelId="{60099735-60E8-416B-ACF5-8EE6044DDD13}">
      <dsp:nvSpPr>
        <dsp:cNvPr id="5" name="圆角矩形 4"/>
        <dsp:cNvSpPr/>
      </dsp:nvSpPr>
      <dsp:spPr bwMode="white">
        <a:xfrm>
          <a:off x="2843115" y="525124"/>
          <a:ext cx="1826517" cy="913258"/>
        </a:xfrm>
        <a:prstGeom prst="roundRect">
          <a:avLst>
            <a:gd name="adj" fmla="val 10000"/>
          </a:avLst>
        </a:prstGeom>
        <a:sp3d prstMaterial="dkEdge">
          <a:bevelT w="8200" h="38100"/>
        </a:sp3d>
      </dsp:spPr>
      <dsp:style>
        <a:lnRef idx="0">
          <a:schemeClr val="lt1"/>
        </a:lnRef>
        <a:fillRef idx="2">
          <a:schemeClr val="accent3">
            <a:hueOff val="0"/>
            <a:satOff val="0"/>
            <a:lumOff val="0"/>
            <a:alpha val="100000"/>
          </a:schemeClr>
        </a:fillRef>
        <a:effectRef idx="1">
          <a:scrgbClr r="0" g="0" b="0"/>
        </a:effectRef>
        <a:fontRef idx="minor">
          <a:schemeClr val="dk1"/>
        </a:fontRef>
      </dsp:style>
      <dsp:txBody>
        <a:bodyPr lIns="12065" tIns="12065" rIns="12065" bIns="12065" anchor="ctr"/>
        <a:lstStyle>
          <a:lvl1pPr algn="ctr">
            <a:defRPr sz="1900"/>
          </a:lvl1pPr>
          <a:lvl2pPr marL="114300" indent="-114300" algn="ctr">
            <a:defRPr sz="1400"/>
          </a:lvl2pPr>
          <a:lvl3pPr marL="228600" indent="-114300" algn="ctr">
            <a:defRPr sz="1400"/>
          </a:lvl3pPr>
          <a:lvl4pPr marL="342900" indent="-114300" algn="ctr">
            <a:defRPr sz="1400"/>
          </a:lvl4pPr>
          <a:lvl5pPr marL="457200" indent="-114300" algn="ctr">
            <a:defRPr sz="1400"/>
          </a:lvl5pPr>
          <a:lvl6pPr marL="571500" indent="-114300" algn="ctr">
            <a:defRPr sz="1400"/>
          </a:lvl6pPr>
          <a:lvl7pPr marL="685800" indent="-114300" algn="ctr">
            <a:defRPr sz="1400"/>
          </a:lvl7pPr>
          <a:lvl8pPr marL="800100" indent="-114300" algn="ctr">
            <a:defRPr sz="1400"/>
          </a:lvl8pPr>
          <a:lvl9pPr marL="914400" indent="-114300" algn="ctr">
            <a:defRPr sz="1400"/>
          </a:lvl9pPr>
        </a:lstStyle>
        <a:p>
          <a:pPr lvl="0">
            <a:lnSpc>
              <a:spcPct val="100000"/>
            </a:lnSpc>
            <a:spcBef>
              <a:spcPct val="0"/>
            </a:spcBef>
            <a:spcAft>
              <a:spcPct val="35000"/>
            </a:spcAft>
          </a:pPr>
          <a:r>
            <a:rPr lang="zh-CN" altLang="en-US" dirty="0" smtClean="0">
              <a:latin typeface="方正姚体" panose="02010601030101010101" pitchFamily="2" charset="-122"/>
              <a:ea typeface="方正姚体" panose="02010601030101010101" pitchFamily="2" charset="-122"/>
            </a:rPr>
            <a:t>房地产开发企业销售新建商品房</a:t>
          </a:r>
          <a:endParaRPr lang="zh-CN" altLang="en-US" dirty="0">
            <a:latin typeface="方正姚体" panose="02010601030101010101" pitchFamily="2" charset="-122"/>
            <a:ea typeface="方正姚体" panose="02010601030101010101" pitchFamily="2" charset="-122"/>
          </a:endParaRPr>
        </a:p>
      </dsp:txBody>
      <dsp:txXfrm>
        <a:off x="2843115" y="525124"/>
        <a:ext cx="1826517" cy="913258"/>
      </dsp:txXfrm>
    </dsp:sp>
    <dsp:sp modelId="{68AC255C-2722-4102-B454-720DBED77A1D}">
      <dsp:nvSpPr>
        <dsp:cNvPr id="6" name="任意多边形 5"/>
        <dsp:cNvSpPr/>
      </dsp:nvSpPr>
      <dsp:spPr bwMode="white">
        <a:xfrm>
          <a:off x="4585062" y="698966"/>
          <a:ext cx="899745" cy="40449"/>
        </a:xfrm>
        <a:custGeom>
          <a:avLst/>
          <a:gdLst/>
          <a:ahLst/>
          <a:cxnLst/>
          <a:pathLst>
            <a:path w="1417" h="64">
              <a:moveTo>
                <a:pt x="133" y="445"/>
              </a:moveTo>
              <a:lnTo>
                <a:pt x="1284" y="-382"/>
              </a:lnTo>
            </a:path>
          </a:pathLst>
        </a:custGeom>
      </dsp:spPr>
      <dsp:style>
        <a:lnRef idx="2">
          <a:schemeClr val="accent4"/>
        </a:lnRef>
        <a:fillRef idx="0">
          <a:schemeClr val="accent2">
            <a:tint val="70000"/>
          </a:schemeClr>
        </a:fillRef>
        <a:effectRef idx="0">
          <a:scrgbClr r="0" g="0" b="0"/>
        </a:effectRef>
        <a:fontRef idx="minor"/>
      </dsp:style>
      <dsp:txBody>
        <a:bodyPr lIns="12700" tIns="0" rIns="12700" bIns="0" anchor="ctr"/>
        <a:lstStyle>
          <a:lvl1pPr algn="ctr">
            <a:defRPr sz="500"/>
          </a:lvl1pPr>
          <a:lvl2pPr marL="57150" indent="-57150" algn="ctr">
            <a:defRPr sz="400"/>
          </a:lvl2pPr>
          <a:lvl3pPr marL="114300" indent="-57150" algn="ctr">
            <a:defRPr sz="400"/>
          </a:lvl3pPr>
          <a:lvl4pPr marL="171450" indent="-57150" algn="ctr">
            <a:defRPr sz="400"/>
          </a:lvl4pPr>
          <a:lvl5pPr marL="228600" indent="-57150" algn="ctr">
            <a:defRPr sz="400"/>
          </a:lvl5pPr>
          <a:lvl6pPr marL="285750" indent="-57150" algn="ctr">
            <a:defRPr sz="400"/>
          </a:lvl6pPr>
          <a:lvl7pPr marL="342900" indent="-57150" algn="ctr">
            <a:defRPr sz="400"/>
          </a:lvl7pPr>
          <a:lvl8pPr marL="400050" indent="-57150" algn="ctr">
            <a:defRPr sz="400"/>
          </a:lvl8pPr>
          <a:lvl9pPr marL="457200" indent="-57150" algn="ctr">
            <a:defRPr sz="400"/>
          </a:lvl9pPr>
        </a:lstStyle>
        <a:p>
          <a:pPr lvl="0">
            <a:lnSpc>
              <a:spcPct val="100000"/>
            </a:lnSpc>
            <a:spcBef>
              <a:spcPct val="0"/>
            </a:spcBef>
            <a:spcAft>
              <a:spcPct val="35000"/>
            </a:spcAft>
          </a:pPr>
          <a:endParaRPr lang="zh-CN" altLang="en-US">
            <a:solidFill>
              <a:schemeClr val="tx1"/>
            </a:solidFill>
            <a:latin typeface="方正姚体" panose="02010601030101010101" pitchFamily="2" charset="-122"/>
            <a:ea typeface="方正姚体" panose="02010601030101010101" pitchFamily="2" charset="-122"/>
          </a:endParaRPr>
        </a:p>
      </dsp:txBody>
      <dsp:txXfrm>
        <a:off x="4585062" y="698966"/>
        <a:ext cx="899745" cy="40449"/>
      </dsp:txXfrm>
    </dsp:sp>
    <dsp:sp modelId="{F6993232-9490-44FC-BB25-41BA5DE23B8A}">
      <dsp:nvSpPr>
        <dsp:cNvPr id="7" name="圆角矩形 6"/>
        <dsp:cNvSpPr/>
      </dsp:nvSpPr>
      <dsp:spPr bwMode="white">
        <a:xfrm>
          <a:off x="5400238" y="0"/>
          <a:ext cx="3242761" cy="913258"/>
        </a:xfrm>
        <a:prstGeom prst="roundRect">
          <a:avLst>
            <a:gd name="adj" fmla="val 10000"/>
          </a:avLst>
        </a:prstGeom>
        <a:sp3d prstMaterial="dkEdge">
          <a:bevelT w="8200" h="38100"/>
        </a:sp3d>
      </dsp:spPr>
      <dsp:style>
        <a:lnRef idx="0">
          <a:schemeClr val="lt1"/>
        </a:lnRef>
        <a:fillRef idx="2">
          <a:schemeClr val="accent4">
            <a:hueOff val="0"/>
            <a:satOff val="0"/>
            <a:lumOff val="0"/>
            <a:alpha val="100000"/>
          </a:schemeClr>
        </a:fillRef>
        <a:effectRef idx="1">
          <a:scrgbClr r="0" g="0" b="0"/>
        </a:effectRef>
        <a:fontRef idx="minor">
          <a:schemeClr val="dk1"/>
        </a:fontRef>
      </dsp:style>
      <dsp:txBody>
        <a:bodyPr lIns="12065" tIns="12065" rIns="12065" bIns="12065" anchor="ctr"/>
        <a:lstStyle>
          <a:lvl1pPr algn="ctr">
            <a:defRPr sz="1900"/>
          </a:lvl1pPr>
          <a:lvl2pPr marL="114300" indent="-114300" algn="ctr">
            <a:defRPr sz="1400"/>
          </a:lvl2pPr>
          <a:lvl3pPr marL="228600" indent="-114300" algn="ctr">
            <a:defRPr sz="1400"/>
          </a:lvl3pPr>
          <a:lvl4pPr marL="342900" indent="-114300" algn="ctr">
            <a:defRPr sz="1400"/>
          </a:lvl4pPr>
          <a:lvl5pPr marL="457200" indent="-114300" algn="ctr">
            <a:defRPr sz="1400"/>
          </a:lvl5pPr>
          <a:lvl6pPr marL="571500" indent="-114300" algn="ctr">
            <a:defRPr sz="1400"/>
          </a:lvl6pPr>
          <a:lvl7pPr marL="685800" indent="-114300" algn="ctr">
            <a:defRPr sz="1400"/>
          </a:lvl7pPr>
          <a:lvl8pPr marL="800100" indent="-114300" algn="ctr">
            <a:defRPr sz="1400"/>
          </a:lvl8pPr>
          <a:lvl9pPr marL="914400" indent="-114300" algn="ctr">
            <a:defRPr sz="1400"/>
          </a:lvl9pPr>
        </a:lstStyle>
        <a:p>
          <a:pPr lvl="0">
            <a:lnSpc>
              <a:spcPct val="100000"/>
            </a:lnSpc>
            <a:spcBef>
              <a:spcPct val="0"/>
            </a:spcBef>
            <a:spcAft>
              <a:spcPct val="35000"/>
            </a:spcAft>
          </a:pPr>
          <a:r>
            <a:rPr lang="zh-CN" altLang="en-US" dirty="0" smtClean="0">
              <a:latin typeface="方正姚体" panose="02010601030101010101" pitchFamily="2" charset="-122"/>
              <a:ea typeface="方正姚体" panose="02010601030101010101" pitchFamily="2" charset="-122"/>
            </a:rPr>
            <a:t>按照工程成本核算扣除项目</a:t>
          </a:r>
          <a:endParaRPr lang="zh-CN" altLang="en-US" dirty="0">
            <a:latin typeface="方正姚体" panose="02010601030101010101" pitchFamily="2" charset="-122"/>
            <a:ea typeface="方正姚体" panose="02010601030101010101" pitchFamily="2" charset="-122"/>
          </a:endParaRPr>
        </a:p>
      </dsp:txBody>
      <dsp:txXfrm>
        <a:off x="5400238" y="0"/>
        <a:ext cx="3242761" cy="913258"/>
      </dsp:txXfrm>
    </dsp:sp>
    <dsp:sp modelId="{C4D57BC1-5EDF-4127-A8CE-3AF237A8CBFD}">
      <dsp:nvSpPr>
        <dsp:cNvPr id="8" name="任意多边形 7"/>
        <dsp:cNvSpPr/>
      </dsp:nvSpPr>
      <dsp:spPr bwMode="white">
        <a:xfrm>
          <a:off x="4585062" y="1224090"/>
          <a:ext cx="899745" cy="40449"/>
        </a:xfrm>
        <a:custGeom>
          <a:avLst/>
          <a:gdLst/>
          <a:ahLst/>
          <a:cxnLst/>
          <a:pathLst>
            <a:path w="1417" h="64">
              <a:moveTo>
                <a:pt x="133" y="-382"/>
              </a:moveTo>
              <a:lnTo>
                <a:pt x="1284" y="445"/>
              </a:lnTo>
            </a:path>
          </a:pathLst>
        </a:custGeom>
      </dsp:spPr>
      <dsp:style>
        <a:lnRef idx="2">
          <a:schemeClr val="accent4"/>
        </a:lnRef>
        <a:fillRef idx="0">
          <a:schemeClr val="accent2">
            <a:tint val="70000"/>
          </a:schemeClr>
        </a:fillRef>
        <a:effectRef idx="0">
          <a:scrgbClr r="0" g="0" b="0"/>
        </a:effectRef>
        <a:fontRef idx="minor"/>
      </dsp:style>
      <dsp:txBody>
        <a:bodyPr lIns="12700" tIns="0" rIns="12700" bIns="0" anchor="ctr"/>
        <a:lstStyle>
          <a:lvl1pPr algn="ctr">
            <a:defRPr sz="500"/>
          </a:lvl1pPr>
          <a:lvl2pPr marL="57150" indent="-57150" algn="ctr">
            <a:defRPr sz="400"/>
          </a:lvl2pPr>
          <a:lvl3pPr marL="114300" indent="-57150" algn="ctr">
            <a:defRPr sz="400"/>
          </a:lvl3pPr>
          <a:lvl4pPr marL="171450" indent="-57150" algn="ctr">
            <a:defRPr sz="400"/>
          </a:lvl4pPr>
          <a:lvl5pPr marL="228600" indent="-57150" algn="ctr">
            <a:defRPr sz="400"/>
          </a:lvl5pPr>
          <a:lvl6pPr marL="285750" indent="-57150" algn="ctr">
            <a:defRPr sz="400"/>
          </a:lvl6pPr>
          <a:lvl7pPr marL="342900" indent="-57150" algn="ctr">
            <a:defRPr sz="400"/>
          </a:lvl7pPr>
          <a:lvl8pPr marL="400050" indent="-57150" algn="ctr">
            <a:defRPr sz="400"/>
          </a:lvl8pPr>
          <a:lvl9pPr marL="457200" indent="-57150" algn="ctr">
            <a:defRPr sz="400"/>
          </a:lvl9pPr>
        </a:lstStyle>
        <a:p>
          <a:pPr lvl="0">
            <a:lnSpc>
              <a:spcPct val="100000"/>
            </a:lnSpc>
            <a:spcBef>
              <a:spcPct val="0"/>
            </a:spcBef>
            <a:spcAft>
              <a:spcPct val="35000"/>
            </a:spcAft>
          </a:pPr>
          <a:endParaRPr lang="zh-CN" altLang="en-US">
            <a:solidFill>
              <a:schemeClr val="tx1"/>
            </a:solidFill>
            <a:latin typeface="方正姚体" panose="02010601030101010101" pitchFamily="2" charset="-122"/>
            <a:ea typeface="方正姚体" panose="02010601030101010101" pitchFamily="2" charset="-122"/>
          </a:endParaRPr>
        </a:p>
      </dsp:txBody>
      <dsp:txXfrm>
        <a:off x="4585062" y="1224090"/>
        <a:ext cx="899745" cy="40449"/>
      </dsp:txXfrm>
    </dsp:sp>
    <dsp:sp modelId="{B7E600F6-6B61-4583-8EB0-86B5A8F3AA81}">
      <dsp:nvSpPr>
        <dsp:cNvPr id="9" name="圆角矩形 8"/>
        <dsp:cNvSpPr/>
      </dsp:nvSpPr>
      <dsp:spPr bwMode="white">
        <a:xfrm>
          <a:off x="5400238" y="1050247"/>
          <a:ext cx="3242761" cy="913258"/>
        </a:xfrm>
        <a:prstGeom prst="roundRect">
          <a:avLst>
            <a:gd name="adj" fmla="val 10000"/>
          </a:avLst>
        </a:prstGeom>
        <a:sp3d prstMaterial="dkEdge">
          <a:bevelT w="8200" h="38100"/>
        </a:sp3d>
      </dsp:spPr>
      <dsp:style>
        <a:lnRef idx="0">
          <a:schemeClr val="lt1"/>
        </a:lnRef>
        <a:fillRef idx="2">
          <a:schemeClr val="accent4">
            <a:hueOff val="0"/>
            <a:satOff val="0"/>
            <a:lumOff val="0"/>
            <a:alpha val="100000"/>
          </a:schemeClr>
        </a:fillRef>
        <a:effectRef idx="1">
          <a:scrgbClr r="0" g="0" b="0"/>
        </a:effectRef>
        <a:fontRef idx="minor">
          <a:schemeClr val="dk1"/>
        </a:fontRef>
      </dsp:style>
      <dsp:txBody>
        <a:bodyPr lIns="12065" tIns="12065" rIns="12065" bIns="12065" anchor="ctr"/>
        <a:lstStyle>
          <a:lvl1pPr algn="ctr">
            <a:defRPr sz="1900"/>
          </a:lvl1pPr>
          <a:lvl2pPr marL="114300" indent="-114300" algn="ctr">
            <a:defRPr sz="1400"/>
          </a:lvl2pPr>
          <a:lvl3pPr marL="228600" indent="-114300" algn="ctr">
            <a:defRPr sz="1400"/>
          </a:lvl3pPr>
          <a:lvl4pPr marL="342900" indent="-114300" algn="ctr">
            <a:defRPr sz="1400"/>
          </a:lvl4pPr>
          <a:lvl5pPr marL="457200" indent="-114300" algn="ctr">
            <a:defRPr sz="1400"/>
          </a:lvl5pPr>
          <a:lvl6pPr marL="571500" indent="-114300" algn="ctr">
            <a:defRPr sz="1400"/>
          </a:lvl6pPr>
          <a:lvl7pPr marL="685800" indent="-114300" algn="ctr">
            <a:defRPr sz="1400"/>
          </a:lvl7pPr>
          <a:lvl8pPr marL="800100" indent="-114300" algn="ctr">
            <a:defRPr sz="1400"/>
          </a:lvl8pPr>
          <a:lvl9pPr marL="914400" indent="-114300" algn="ctr">
            <a:defRPr sz="1400"/>
          </a:lvl9pPr>
        </a:lstStyle>
        <a:p>
          <a:pPr lvl="0">
            <a:lnSpc>
              <a:spcPct val="100000"/>
            </a:lnSpc>
            <a:spcBef>
              <a:spcPct val="0"/>
            </a:spcBef>
            <a:spcAft>
              <a:spcPct val="35000"/>
            </a:spcAft>
          </a:pPr>
          <a:r>
            <a:rPr lang="zh-CN" altLang="en-US" dirty="0" smtClean="0">
              <a:latin typeface="方正姚体" panose="02010601030101010101" pitchFamily="2" charset="-122"/>
              <a:ea typeface="方正姚体" panose="02010601030101010101" pitchFamily="2" charset="-122"/>
            </a:rPr>
            <a:t>有财政部规定的加计扣除</a:t>
          </a:r>
          <a:endParaRPr lang="zh-CN" altLang="en-US" dirty="0">
            <a:latin typeface="方正姚体" panose="02010601030101010101" pitchFamily="2" charset="-122"/>
            <a:ea typeface="方正姚体" panose="02010601030101010101" pitchFamily="2" charset="-122"/>
          </a:endParaRPr>
        </a:p>
      </dsp:txBody>
      <dsp:txXfrm>
        <a:off x="5400238" y="1050247"/>
        <a:ext cx="3242761" cy="913258"/>
      </dsp:txXfrm>
    </dsp:sp>
    <dsp:sp modelId="{CA6A1BC7-E146-4AFA-8442-346F3F901803}">
      <dsp:nvSpPr>
        <dsp:cNvPr id="10" name="任意多边形 9"/>
        <dsp:cNvSpPr/>
      </dsp:nvSpPr>
      <dsp:spPr bwMode="white">
        <a:xfrm>
          <a:off x="1838123" y="2536899"/>
          <a:ext cx="1279377" cy="40449"/>
        </a:xfrm>
        <a:custGeom>
          <a:avLst/>
          <a:gdLst/>
          <a:ahLst/>
          <a:cxnLst/>
          <a:pathLst>
            <a:path w="2015" h="64">
              <a:moveTo>
                <a:pt x="432" y="-795"/>
              </a:moveTo>
              <a:lnTo>
                <a:pt x="1583" y="859"/>
              </a:lnTo>
            </a:path>
          </a:pathLst>
        </a:custGeom>
      </dsp:spPr>
      <dsp:style>
        <a:lnRef idx="2">
          <a:schemeClr val="accent3"/>
        </a:lnRef>
        <a:fillRef idx="0">
          <a:schemeClr val="accent2">
            <a:tint val="90000"/>
          </a:schemeClr>
        </a:fillRef>
        <a:effectRef idx="0">
          <a:scrgbClr r="0" g="0" b="0"/>
        </a:effectRef>
        <a:fontRef idx="minor"/>
      </dsp:style>
      <dsp:txBody>
        <a:bodyPr lIns="12700" tIns="0" rIns="12700" bIns="0" anchor="ctr"/>
        <a:lstStyle>
          <a:lvl1pPr algn="ctr">
            <a:defRPr sz="500"/>
          </a:lvl1pPr>
          <a:lvl2pPr marL="57150" indent="-57150" algn="ctr">
            <a:defRPr sz="400"/>
          </a:lvl2pPr>
          <a:lvl3pPr marL="114300" indent="-57150" algn="ctr">
            <a:defRPr sz="400"/>
          </a:lvl3pPr>
          <a:lvl4pPr marL="171450" indent="-57150" algn="ctr">
            <a:defRPr sz="400"/>
          </a:lvl4pPr>
          <a:lvl5pPr marL="228600" indent="-57150" algn="ctr">
            <a:defRPr sz="400"/>
          </a:lvl5pPr>
          <a:lvl6pPr marL="285750" indent="-57150" algn="ctr">
            <a:defRPr sz="400"/>
          </a:lvl6pPr>
          <a:lvl7pPr marL="342900" indent="-57150" algn="ctr">
            <a:defRPr sz="400"/>
          </a:lvl7pPr>
          <a:lvl8pPr marL="400050" indent="-57150" algn="ctr">
            <a:defRPr sz="400"/>
          </a:lvl8pPr>
          <a:lvl9pPr marL="457200" indent="-57150" algn="ctr">
            <a:defRPr sz="400"/>
          </a:lvl9pPr>
        </a:lstStyle>
        <a:p>
          <a:pPr lvl="0">
            <a:lnSpc>
              <a:spcPct val="100000"/>
            </a:lnSpc>
            <a:spcBef>
              <a:spcPct val="0"/>
            </a:spcBef>
            <a:spcAft>
              <a:spcPct val="35000"/>
            </a:spcAft>
          </a:pPr>
          <a:endParaRPr lang="zh-CN" altLang="en-US">
            <a:solidFill>
              <a:schemeClr val="tx1"/>
            </a:solidFill>
            <a:latin typeface="方正姚体" panose="02010601030101010101" pitchFamily="2" charset="-122"/>
            <a:ea typeface="方正姚体" panose="02010601030101010101" pitchFamily="2" charset="-122"/>
          </a:endParaRPr>
        </a:p>
      </dsp:txBody>
      <dsp:txXfrm>
        <a:off x="1838123" y="2536899"/>
        <a:ext cx="1279377" cy="40449"/>
      </dsp:txXfrm>
    </dsp:sp>
    <dsp:sp modelId="{77CCD777-38B4-4FE5-83B7-8B84965261C6}">
      <dsp:nvSpPr>
        <dsp:cNvPr id="11" name="圆角矩形 10"/>
        <dsp:cNvSpPr/>
      </dsp:nvSpPr>
      <dsp:spPr bwMode="white">
        <a:xfrm>
          <a:off x="2843115" y="2625618"/>
          <a:ext cx="1826517" cy="913258"/>
        </a:xfrm>
        <a:prstGeom prst="roundRect">
          <a:avLst>
            <a:gd name="adj" fmla="val 10000"/>
          </a:avLst>
        </a:prstGeom>
        <a:sp3d prstMaterial="dkEdge">
          <a:bevelT w="8200" h="38100"/>
        </a:sp3d>
      </dsp:spPr>
      <dsp:style>
        <a:lnRef idx="0">
          <a:schemeClr val="lt1"/>
        </a:lnRef>
        <a:fillRef idx="2">
          <a:schemeClr val="accent3">
            <a:hueOff val="0"/>
            <a:satOff val="0"/>
            <a:lumOff val="0"/>
            <a:alpha val="100000"/>
          </a:schemeClr>
        </a:fillRef>
        <a:effectRef idx="1">
          <a:scrgbClr r="0" g="0" b="0"/>
        </a:effectRef>
        <a:fontRef idx="minor">
          <a:schemeClr val="dk1"/>
        </a:fontRef>
      </dsp:style>
      <dsp:txBody>
        <a:bodyPr lIns="12065" tIns="12065" rIns="12065" bIns="12065" anchor="ctr"/>
        <a:lstStyle>
          <a:lvl1pPr algn="ctr">
            <a:defRPr sz="1900"/>
          </a:lvl1pPr>
          <a:lvl2pPr marL="114300" indent="-114300" algn="ctr">
            <a:defRPr sz="1400"/>
          </a:lvl2pPr>
          <a:lvl3pPr marL="228600" indent="-114300" algn="ctr">
            <a:defRPr sz="1400"/>
          </a:lvl3pPr>
          <a:lvl4pPr marL="342900" indent="-114300" algn="ctr">
            <a:defRPr sz="1400"/>
          </a:lvl4pPr>
          <a:lvl5pPr marL="457200" indent="-114300" algn="ctr">
            <a:defRPr sz="1400"/>
          </a:lvl5pPr>
          <a:lvl6pPr marL="571500" indent="-114300" algn="ctr">
            <a:defRPr sz="1400"/>
          </a:lvl6pPr>
          <a:lvl7pPr marL="685800" indent="-114300" algn="ctr">
            <a:defRPr sz="1400"/>
          </a:lvl7pPr>
          <a:lvl8pPr marL="800100" indent="-114300" algn="ctr">
            <a:defRPr sz="1400"/>
          </a:lvl8pPr>
          <a:lvl9pPr marL="914400" indent="-114300" algn="ctr">
            <a:defRPr sz="1400"/>
          </a:lvl9pPr>
        </a:lstStyle>
        <a:p>
          <a:pPr lvl="0">
            <a:lnSpc>
              <a:spcPct val="100000"/>
            </a:lnSpc>
            <a:spcBef>
              <a:spcPct val="0"/>
            </a:spcBef>
            <a:spcAft>
              <a:spcPct val="35000"/>
            </a:spcAft>
          </a:pPr>
          <a:r>
            <a:rPr lang="zh-CN" altLang="en-US" dirty="0" smtClean="0">
              <a:latin typeface="方正姚体" panose="02010601030101010101" pitchFamily="2" charset="-122"/>
              <a:ea typeface="方正姚体" panose="02010601030101010101" pitchFamily="2" charset="-122"/>
            </a:rPr>
            <a:t>旧房转让</a:t>
          </a:r>
          <a:endParaRPr lang="zh-CN" altLang="en-US" dirty="0">
            <a:latin typeface="方正姚体" panose="02010601030101010101" pitchFamily="2" charset="-122"/>
            <a:ea typeface="方正姚体" panose="02010601030101010101" pitchFamily="2" charset="-122"/>
          </a:endParaRPr>
        </a:p>
      </dsp:txBody>
      <dsp:txXfrm>
        <a:off x="2843115" y="2625618"/>
        <a:ext cx="1826517" cy="913258"/>
      </dsp:txXfrm>
    </dsp:sp>
    <dsp:sp modelId="{B1791512-6E7C-4E8C-A6B8-A85EBADC8914}">
      <dsp:nvSpPr>
        <dsp:cNvPr id="12" name="任意多边形 11"/>
        <dsp:cNvSpPr/>
      </dsp:nvSpPr>
      <dsp:spPr bwMode="white">
        <a:xfrm>
          <a:off x="4585062" y="2799461"/>
          <a:ext cx="899745" cy="40449"/>
        </a:xfrm>
        <a:custGeom>
          <a:avLst/>
          <a:gdLst/>
          <a:ahLst/>
          <a:cxnLst/>
          <a:pathLst>
            <a:path w="1417" h="64">
              <a:moveTo>
                <a:pt x="133" y="445"/>
              </a:moveTo>
              <a:lnTo>
                <a:pt x="1284" y="-382"/>
              </a:lnTo>
            </a:path>
          </a:pathLst>
        </a:custGeom>
      </dsp:spPr>
      <dsp:style>
        <a:lnRef idx="2">
          <a:schemeClr val="accent4"/>
        </a:lnRef>
        <a:fillRef idx="0">
          <a:schemeClr val="accent2">
            <a:tint val="70000"/>
          </a:schemeClr>
        </a:fillRef>
        <a:effectRef idx="0">
          <a:scrgbClr r="0" g="0" b="0"/>
        </a:effectRef>
        <a:fontRef idx="minor"/>
      </dsp:style>
      <dsp:txBody>
        <a:bodyPr lIns="12700" tIns="0" rIns="12700" bIns="0" anchor="ctr"/>
        <a:lstStyle>
          <a:lvl1pPr algn="ctr">
            <a:defRPr sz="500"/>
          </a:lvl1pPr>
          <a:lvl2pPr marL="57150" indent="-57150" algn="ctr">
            <a:defRPr sz="400"/>
          </a:lvl2pPr>
          <a:lvl3pPr marL="114300" indent="-57150" algn="ctr">
            <a:defRPr sz="400"/>
          </a:lvl3pPr>
          <a:lvl4pPr marL="171450" indent="-57150" algn="ctr">
            <a:defRPr sz="400"/>
          </a:lvl4pPr>
          <a:lvl5pPr marL="228600" indent="-57150" algn="ctr">
            <a:defRPr sz="400"/>
          </a:lvl5pPr>
          <a:lvl6pPr marL="285750" indent="-57150" algn="ctr">
            <a:defRPr sz="400"/>
          </a:lvl6pPr>
          <a:lvl7pPr marL="342900" indent="-57150" algn="ctr">
            <a:defRPr sz="400"/>
          </a:lvl7pPr>
          <a:lvl8pPr marL="400050" indent="-57150" algn="ctr">
            <a:defRPr sz="400"/>
          </a:lvl8pPr>
          <a:lvl9pPr marL="457200" indent="-57150" algn="ctr">
            <a:defRPr sz="400"/>
          </a:lvl9pPr>
        </a:lstStyle>
        <a:p>
          <a:pPr lvl="0">
            <a:lnSpc>
              <a:spcPct val="100000"/>
            </a:lnSpc>
            <a:spcBef>
              <a:spcPct val="0"/>
            </a:spcBef>
            <a:spcAft>
              <a:spcPct val="35000"/>
            </a:spcAft>
          </a:pPr>
          <a:endParaRPr lang="zh-CN" altLang="en-US">
            <a:solidFill>
              <a:schemeClr val="tx1"/>
            </a:solidFill>
            <a:latin typeface="方正姚体" panose="02010601030101010101" pitchFamily="2" charset="-122"/>
            <a:ea typeface="方正姚体" panose="02010601030101010101" pitchFamily="2" charset="-122"/>
          </a:endParaRPr>
        </a:p>
      </dsp:txBody>
      <dsp:txXfrm>
        <a:off x="4585062" y="2799461"/>
        <a:ext cx="899745" cy="40449"/>
      </dsp:txXfrm>
    </dsp:sp>
    <dsp:sp modelId="{5EC89424-2990-4AB7-ACBA-EDCD5F47AA0B}">
      <dsp:nvSpPr>
        <dsp:cNvPr id="13" name="圆角矩形 12"/>
        <dsp:cNvSpPr/>
      </dsp:nvSpPr>
      <dsp:spPr bwMode="white">
        <a:xfrm>
          <a:off x="5400238" y="2100494"/>
          <a:ext cx="3218140" cy="913258"/>
        </a:xfrm>
        <a:prstGeom prst="roundRect">
          <a:avLst>
            <a:gd name="adj" fmla="val 10000"/>
          </a:avLst>
        </a:prstGeom>
        <a:sp3d prstMaterial="dkEdge">
          <a:bevelT w="8200" h="38100"/>
        </a:sp3d>
      </dsp:spPr>
      <dsp:style>
        <a:lnRef idx="0">
          <a:schemeClr val="lt1"/>
        </a:lnRef>
        <a:fillRef idx="2">
          <a:schemeClr val="accent4">
            <a:hueOff val="0"/>
            <a:satOff val="0"/>
            <a:lumOff val="0"/>
            <a:alpha val="100000"/>
          </a:schemeClr>
        </a:fillRef>
        <a:effectRef idx="1">
          <a:scrgbClr r="0" g="0" b="0"/>
        </a:effectRef>
        <a:fontRef idx="minor">
          <a:schemeClr val="dk1"/>
        </a:fontRef>
      </dsp:style>
      <dsp:txBody>
        <a:bodyPr lIns="12065" tIns="12065" rIns="12065" bIns="12065" anchor="ctr"/>
        <a:lstStyle>
          <a:lvl1pPr algn="ctr">
            <a:defRPr sz="1900"/>
          </a:lvl1pPr>
          <a:lvl2pPr marL="114300" indent="-114300" algn="ctr">
            <a:defRPr sz="1400"/>
          </a:lvl2pPr>
          <a:lvl3pPr marL="228600" indent="-114300" algn="ctr">
            <a:defRPr sz="1400"/>
          </a:lvl3pPr>
          <a:lvl4pPr marL="342900" indent="-114300" algn="ctr">
            <a:defRPr sz="1400"/>
          </a:lvl4pPr>
          <a:lvl5pPr marL="457200" indent="-114300" algn="ctr">
            <a:defRPr sz="1400"/>
          </a:lvl5pPr>
          <a:lvl6pPr marL="571500" indent="-114300" algn="ctr">
            <a:defRPr sz="1400"/>
          </a:lvl6pPr>
          <a:lvl7pPr marL="685800" indent="-114300" algn="ctr">
            <a:defRPr sz="1400"/>
          </a:lvl7pPr>
          <a:lvl8pPr marL="800100" indent="-114300" algn="ctr">
            <a:defRPr sz="1400"/>
          </a:lvl8pPr>
          <a:lvl9pPr marL="914400" indent="-114300" algn="ctr">
            <a:defRPr sz="1400"/>
          </a:lvl9pPr>
        </a:lstStyle>
        <a:p>
          <a:pPr lvl="0">
            <a:lnSpc>
              <a:spcPct val="100000"/>
            </a:lnSpc>
            <a:spcBef>
              <a:spcPct val="0"/>
            </a:spcBef>
            <a:spcAft>
              <a:spcPct val="35000"/>
            </a:spcAft>
          </a:pPr>
          <a:r>
            <a:rPr lang="zh-CN" altLang="en-US" dirty="0" smtClean="0">
              <a:latin typeface="方正姚体" panose="02010601030101010101" pitchFamily="2" charset="-122"/>
              <a:ea typeface="方正姚体" panose="02010601030101010101" pitchFamily="2" charset="-122"/>
            </a:rPr>
            <a:t>建筑物按照重置评估计算扣除</a:t>
          </a:r>
          <a:endParaRPr lang="zh-CN" altLang="en-US" dirty="0">
            <a:latin typeface="方正姚体" panose="02010601030101010101" pitchFamily="2" charset="-122"/>
            <a:ea typeface="方正姚体" panose="02010601030101010101" pitchFamily="2" charset="-122"/>
          </a:endParaRPr>
        </a:p>
      </dsp:txBody>
      <dsp:txXfrm>
        <a:off x="5400238" y="2100494"/>
        <a:ext cx="3218140" cy="913258"/>
      </dsp:txXfrm>
    </dsp:sp>
    <dsp:sp modelId="{3754AF61-F8A3-4BF6-995F-3B01DB0A94FF}">
      <dsp:nvSpPr>
        <dsp:cNvPr id="14" name="任意多边形 13"/>
        <dsp:cNvSpPr/>
      </dsp:nvSpPr>
      <dsp:spPr bwMode="white">
        <a:xfrm>
          <a:off x="4585062" y="3324584"/>
          <a:ext cx="899745" cy="40449"/>
        </a:xfrm>
        <a:custGeom>
          <a:avLst/>
          <a:gdLst/>
          <a:ahLst/>
          <a:cxnLst/>
          <a:pathLst>
            <a:path w="1417" h="64">
              <a:moveTo>
                <a:pt x="133" y="-382"/>
              </a:moveTo>
              <a:lnTo>
                <a:pt x="1284" y="445"/>
              </a:lnTo>
            </a:path>
          </a:pathLst>
        </a:custGeom>
      </dsp:spPr>
      <dsp:style>
        <a:lnRef idx="2">
          <a:schemeClr val="accent4"/>
        </a:lnRef>
        <a:fillRef idx="0">
          <a:schemeClr val="accent2">
            <a:tint val="70000"/>
          </a:schemeClr>
        </a:fillRef>
        <a:effectRef idx="0">
          <a:scrgbClr r="0" g="0" b="0"/>
        </a:effectRef>
        <a:fontRef idx="minor"/>
      </dsp:style>
      <dsp:txBody>
        <a:bodyPr lIns="12700" tIns="0" rIns="12700" bIns="0" anchor="ctr"/>
        <a:lstStyle>
          <a:lvl1pPr algn="ctr">
            <a:defRPr sz="500"/>
          </a:lvl1pPr>
          <a:lvl2pPr marL="57150" indent="-57150" algn="ctr">
            <a:defRPr sz="400"/>
          </a:lvl2pPr>
          <a:lvl3pPr marL="114300" indent="-57150" algn="ctr">
            <a:defRPr sz="400"/>
          </a:lvl3pPr>
          <a:lvl4pPr marL="171450" indent="-57150" algn="ctr">
            <a:defRPr sz="400"/>
          </a:lvl4pPr>
          <a:lvl5pPr marL="228600" indent="-57150" algn="ctr">
            <a:defRPr sz="400"/>
          </a:lvl5pPr>
          <a:lvl6pPr marL="285750" indent="-57150" algn="ctr">
            <a:defRPr sz="400"/>
          </a:lvl6pPr>
          <a:lvl7pPr marL="342900" indent="-57150" algn="ctr">
            <a:defRPr sz="400"/>
          </a:lvl7pPr>
          <a:lvl8pPr marL="400050" indent="-57150" algn="ctr">
            <a:defRPr sz="400"/>
          </a:lvl8pPr>
          <a:lvl9pPr marL="457200" indent="-57150" algn="ctr">
            <a:defRPr sz="400"/>
          </a:lvl9pPr>
        </a:lstStyle>
        <a:p>
          <a:pPr lvl="0">
            <a:lnSpc>
              <a:spcPct val="100000"/>
            </a:lnSpc>
            <a:spcBef>
              <a:spcPct val="0"/>
            </a:spcBef>
            <a:spcAft>
              <a:spcPct val="35000"/>
            </a:spcAft>
          </a:pPr>
          <a:endParaRPr lang="zh-CN" altLang="en-US">
            <a:solidFill>
              <a:schemeClr val="tx1"/>
            </a:solidFill>
            <a:latin typeface="方正姚体" panose="02010601030101010101" pitchFamily="2" charset="-122"/>
            <a:ea typeface="方正姚体" panose="02010601030101010101" pitchFamily="2" charset="-122"/>
          </a:endParaRPr>
        </a:p>
      </dsp:txBody>
      <dsp:txXfrm>
        <a:off x="4585062" y="3324584"/>
        <a:ext cx="899745" cy="40449"/>
      </dsp:txXfrm>
    </dsp:sp>
    <dsp:sp modelId="{C76ACF8B-0C6A-450E-9F09-AFF57F77BE6B}">
      <dsp:nvSpPr>
        <dsp:cNvPr id="15" name="圆角矩形 14"/>
        <dsp:cNvSpPr/>
      </dsp:nvSpPr>
      <dsp:spPr bwMode="white">
        <a:xfrm>
          <a:off x="5400238" y="3150742"/>
          <a:ext cx="3218140" cy="913258"/>
        </a:xfrm>
        <a:prstGeom prst="roundRect">
          <a:avLst>
            <a:gd name="adj" fmla="val 10000"/>
          </a:avLst>
        </a:prstGeom>
        <a:sp3d prstMaterial="dkEdge">
          <a:bevelT w="8200" h="38100"/>
        </a:sp3d>
      </dsp:spPr>
      <dsp:style>
        <a:lnRef idx="0">
          <a:schemeClr val="lt1"/>
        </a:lnRef>
        <a:fillRef idx="2">
          <a:schemeClr val="accent4">
            <a:hueOff val="0"/>
            <a:satOff val="0"/>
            <a:lumOff val="0"/>
            <a:alpha val="100000"/>
          </a:schemeClr>
        </a:fillRef>
        <a:effectRef idx="1">
          <a:scrgbClr r="0" g="0" b="0"/>
        </a:effectRef>
        <a:fontRef idx="minor">
          <a:schemeClr val="dk1"/>
        </a:fontRef>
      </dsp:style>
      <dsp:txBody>
        <a:bodyPr lIns="12065" tIns="12065" rIns="12065" bIns="12065" anchor="ctr"/>
        <a:lstStyle>
          <a:lvl1pPr algn="ctr">
            <a:defRPr sz="1900"/>
          </a:lvl1pPr>
          <a:lvl2pPr marL="114300" indent="-114300" algn="ctr">
            <a:defRPr sz="1400"/>
          </a:lvl2pPr>
          <a:lvl3pPr marL="228600" indent="-114300" algn="ctr">
            <a:defRPr sz="1400"/>
          </a:lvl3pPr>
          <a:lvl4pPr marL="342900" indent="-114300" algn="ctr">
            <a:defRPr sz="1400"/>
          </a:lvl4pPr>
          <a:lvl5pPr marL="457200" indent="-114300" algn="ctr">
            <a:defRPr sz="1400"/>
          </a:lvl5pPr>
          <a:lvl6pPr marL="571500" indent="-114300" algn="ctr">
            <a:defRPr sz="1400"/>
          </a:lvl6pPr>
          <a:lvl7pPr marL="685800" indent="-114300" algn="ctr">
            <a:defRPr sz="1400"/>
          </a:lvl7pPr>
          <a:lvl8pPr marL="800100" indent="-114300" algn="ctr">
            <a:defRPr sz="1400"/>
          </a:lvl8pPr>
          <a:lvl9pPr marL="914400" indent="-114300" algn="ctr">
            <a:defRPr sz="1400"/>
          </a:lvl9pPr>
        </a:lstStyle>
        <a:p>
          <a:pPr lvl="0">
            <a:lnSpc>
              <a:spcPct val="100000"/>
            </a:lnSpc>
            <a:spcBef>
              <a:spcPct val="0"/>
            </a:spcBef>
            <a:spcAft>
              <a:spcPct val="35000"/>
            </a:spcAft>
          </a:pPr>
          <a:r>
            <a:rPr lang="zh-CN" altLang="en-US" dirty="0" smtClean="0">
              <a:latin typeface="方正姚体" panose="02010601030101010101" pitchFamily="2" charset="-122"/>
              <a:ea typeface="方正姚体" panose="02010601030101010101" pitchFamily="2" charset="-122"/>
            </a:rPr>
            <a:t>允许按购房发票金额扣除</a:t>
          </a:r>
          <a:endParaRPr lang="zh-CN" altLang="en-US" dirty="0">
            <a:latin typeface="方正姚体" panose="02010601030101010101" pitchFamily="2" charset="-122"/>
            <a:ea typeface="方正姚体" panose="02010601030101010101" pitchFamily="2" charset="-122"/>
          </a:endParaRPr>
        </a:p>
      </dsp:txBody>
      <dsp:txXfrm>
        <a:off x="5400238" y="3150742"/>
        <a:ext cx="3218140" cy="913258"/>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type="chevron" r:blip="" rot="180">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type="chevron" r:blip="" rot="180">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endSty" val="noArr"/>
                        <dgm:param type="begPts" val="midR"/>
                        <dgm:param type="endPts" val="midL"/>
                      </dgm:alg>
                    </dgm:if>
                    <dgm:else name="Name14">
                      <dgm:alg type="conn">
                        <dgm:param type="dim" val="1D"/>
                        <dgm:param type="endSty" val="noArr"/>
                        <dgm:param type="begPts" val="midL"/>
                        <dgm:param type="endPts" val="mid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1">
        <a:scrgbClr r="0" g="0" b="0"/>
      </a:lnRef>
      <a:fillRef idx="1">
        <a:scrgbClr r="0" g="0" b="0"/>
      </a:fillRef>
      <a:effectRef idx="1">
        <a:scrgbClr r="0" g="0" b="0"/>
      </a:effectRef>
      <a:fontRef idx="minor"/>
    </dgm:style>
  </dgm:styleLbl>
  <dgm:styleLbl name="alignNode1">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1">
        <a:scrgbClr r="0" g="0" b="0"/>
      </a:lnRef>
      <a:fillRef idx="1">
        <a:scrgbClr r="0" g="0" b="0"/>
      </a:fillRef>
      <a:effectRef idx="1">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1">
        <a:scrgbClr r="0" g="0" b="0"/>
      </a:effectRef>
      <a:fontRef idx="minor"/>
    </dgm:style>
  </dgm:styleLbl>
  <dgm:styleLbl name="bgSibTrans2D1">
    <dgm:scene3d>
      <a:camera prst="orthographicFront"/>
      <a:lightRig rig="threePt" dir="t"/>
    </dgm:scene3d>
    <dgm:txPr/>
    <dgm:style>
      <a:lnRef idx="0">
        <a:scrgbClr r="0" g="0" b="0"/>
      </a:lnRef>
      <a:fillRef idx="2">
        <a:scrgbClr r="0" g="0" b="0"/>
      </a:fillRef>
      <a:effectRef idx="1">
        <a:scrgbClr r="0" g="0" b="0"/>
      </a:effectRef>
      <a:fontRef idx="minor">
        <a:schemeClr val="dk1"/>
      </a:fontRef>
    </dgm:style>
  </dgm:styleLbl>
  <dgm:styleLbl name="callout">
    <dgm:scene3d>
      <a:camera prst="orthographicFront"/>
      <a:lightRig rig="threePt" dir="t"/>
    </dgm:scene3d>
    <dgm:txPr/>
    <dgm:style>
      <a:lnRef idx="1">
        <a:scrgbClr r="0" g="0" b="0"/>
      </a:lnRef>
      <a:fillRef idx="2">
        <a:scrgbClr r="0" g="0" b="0"/>
      </a:fillRef>
      <a:effectRef idx="1">
        <a:scrgbClr r="0" g="0" b="0"/>
      </a:effectRef>
      <a:fontRef idx="minor"/>
    </dgm:style>
  </dgm:styleLbl>
  <dgm:styleLbl name="con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1">
        <a:scrgbClr r="0" g="0" b="0"/>
      </a:effectRef>
      <a:fontRef idx="minor"/>
    </dgm:style>
  </dgm:styleLbl>
  <dgm:styleLbl name="fgAcc0">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1">
        <a:scrgbClr r="0" g="0" b="0"/>
      </a:lnRef>
      <a:fillRef idx="1">
        <a:scrgbClr r="0" g="0" b="0"/>
      </a:fillRef>
      <a:effectRef idx="1">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fgSibTrans2D1">
    <dgm:scene3d>
      <a:camera prst="orthographicFront"/>
      <a:lightRig rig="threePt" dir="t"/>
    </dgm:scene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2">
        <a:scrgbClr r="0" g="0" b="0"/>
      </a:fillRef>
      <a:effectRef idx="1">
        <a:scrgbClr r="0" g="0" b="0"/>
      </a:effectRef>
      <a:fontRef idx="minor">
        <a:schemeClr val="dk1"/>
      </a:fontRef>
    </dgm:style>
  </dgm:styleLbl>
  <dgm:styleLbl name="solid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1">
        <a:scrgbClr r="0" g="0" b="0"/>
      </a:lnRef>
      <a:fillRef idx="2">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1">
        <a:scrgbClr r="0" g="0" b="0"/>
      </a:lnRef>
      <a:fillRef idx="1">
        <a:scrgbClr r="0" g="0" b="0"/>
      </a:fillRef>
      <a:effectRef idx="1">
        <a:scrgbClr r="0" g="0" b="0"/>
      </a:effectRef>
      <a:fontRef idx="minor"/>
    </dgm:style>
  </dgm:styleLbl>
  <dgm:styleLbl name="alignNode1">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1">
        <a:scrgbClr r="0" g="0" b="0"/>
      </a:lnRef>
      <a:fillRef idx="1">
        <a:scrgbClr r="0" g="0" b="0"/>
      </a:fillRef>
      <a:effectRef idx="1">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1">
        <a:scrgbClr r="0" g="0" b="0"/>
      </a:effectRef>
      <a:fontRef idx="minor"/>
    </dgm:style>
  </dgm:styleLbl>
  <dgm:styleLbl name="bgSibTrans2D1">
    <dgm:scene3d>
      <a:camera prst="orthographicFront"/>
      <a:lightRig rig="threePt" dir="t"/>
    </dgm:scene3d>
    <dgm:txPr/>
    <dgm:style>
      <a:lnRef idx="0">
        <a:scrgbClr r="0" g="0" b="0"/>
      </a:lnRef>
      <a:fillRef idx="2">
        <a:scrgbClr r="0" g="0" b="0"/>
      </a:fillRef>
      <a:effectRef idx="1">
        <a:scrgbClr r="0" g="0" b="0"/>
      </a:effectRef>
      <a:fontRef idx="minor">
        <a:schemeClr val="dk1"/>
      </a:fontRef>
    </dgm:style>
  </dgm:styleLbl>
  <dgm:styleLbl name="callout">
    <dgm:scene3d>
      <a:camera prst="orthographicFront"/>
      <a:lightRig rig="threePt" dir="t"/>
    </dgm:scene3d>
    <dgm:txPr/>
    <dgm:style>
      <a:lnRef idx="1">
        <a:scrgbClr r="0" g="0" b="0"/>
      </a:lnRef>
      <a:fillRef idx="2">
        <a:scrgbClr r="0" g="0" b="0"/>
      </a:fillRef>
      <a:effectRef idx="1">
        <a:scrgbClr r="0" g="0" b="0"/>
      </a:effectRef>
      <a:fontRef idx="minor"/>
    </dgm:style>
  </dgm:styleLbl>
  <dgm:styleLbl name="con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1">
        <a:scrgbClr r="0" g="0" b="0"/>
      </a:effectRef>
      <a:fontRef idx="minor"/>
    </dgm:style>
  </dgm:styleLbl>
  <dgm:styleLbl name="fgAcc0">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1">
        <a:scrgbClr r="0" g="0" b="0"/>
      </a:lnRef>
      <a:fillRef idx="1">
        <a:scrgbClr r="0" g="0" b="0"/>
      </a:fillRef>
      <a:effectRef idx="1">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fgSibTrans2D1">
    <dgm:scene3d>
      <a:camera prst="orthographicFront"/>
      <a:lightRig rig="threePt" dir="t"/>
    </dgm:scene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2">
        <a:scrgbClr r="0" g="0" b="0"/>
      </a:fillRef>
      <a:effectRef idx="1">
        <a:scrgbClr r="0" g="0" b="0"/>
      </a:effectRef>
      <a:fontRef idx="minor">
        <a:schemeClr val="dk1"/>
      </a:fontRef>
    </dgm:style>
  </dgm:styleLbl>
  <dgm:styleLbl name="solid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1">
        <a:scrgbClr r="0" g="0" b="0"/>
      </a:lnRef>
      <a:fillRef idx="2">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1">
        <a:scrgbClr r="0" g="0" b="0"/>
      </a:lnRef>
      <a:fillRef idx="1">
        <a:scrgbClr r="0" g="0" b="0"/>
      </a:fillRef>
      <a:effectRef idx="1">
        <a:scrgbClr r="0" g="0" b="0"/>
      </a:effectRef>
      <a:fontRef idx="minor"/>
    </dgm:style>
  </dgm:styleLbl>
  <dgm:styleLbl name="alignNode1">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1">
        <a:scrgbClr r="0" g="0" b="0"/>
      </a:lnRef>
      <a:fillRef idx="1">
        <a:scrgbClr r="0" g="0" b="0"/>
      </a:fillRef>
      <a:effectRef idx="1">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1">
        <a:scrgbClr r="0" g="0" b="0"/>
      </a:effectRef>
      <a:fontRef idx="minor"/>
    </dgm:style>
  </dgm:styleLbl>
  <dgm:styleLbl name="bgSibTrans2D1">
    <dgm:scene3d>
      <a:camera prst="orthographicFront"/>
      <a:lightRig rig="threePt" dir="t"/>
    </dgm:scene3d>
    <dgm:txPr/>
    <dgm:style>
      <a:lnRef idx="0">
        <a:scrgbClr r="0" g="0" b="0"/>
      </a:lnRef>
      <a:fillRef idx="2">
        <a:scrgbClr r="0" g="0" b="0"/>
      </a:fillRef>
      <a:effectRef idx="1">
        <a:scrgbClr r="0" g="0" b="0"/>
      </a:effectRef>
      <a:fontRef idx="minor">
        <a:schemeClr val="dk1"/>
      </a:fontRef>
    </dgm:style>
  </dgm:styleLbl>
  <dgm:styleLbl name="callout">
    <dgm:scene3d>
      <a:camera prst="orthographicFront"/>
      <a:lightRig rig="threePt" dir="t"/>
    </dgm:scene3d>
    <dgm:txPr/>
    <dgm:style>
      <a:lnRef idx="1">
        <a:scrgbClr r="0" g="0" b="0"/>
      </a:lnRef>
      <a:fillRef idx="2">
        <a:scrgbClr r="0" g="0" b="0"/>
      </a:fillRef>
      <a:effectRef idx="1">
        <a:scrgbClr r="0" g="0" b="0"/>
      </a:effectRef>
      <a:fontRef idx="minor"/>
    </dgm:style>
  </dgm:styleLbl>
  <dgm:styleLbl name="con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1">
        <a:scrgbClr r="0" g="0" b="0"/>
      </a:effectRef>
      <a:fontRef idx="minor"/>
    </dgm:style>
  </dgm:styleLbl>
  <dgm:styleLbl name="fgAcc0">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1">
        <a:scrgbClr r="0" g="0" b="0"/>
      </a:lnRef>
      <a:fillRef idx="1">
        <a:scrgbClr r="0" g="0" b="0"/>
      </a:fillRef>
      <a:effectRef idx="1">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fgSibTrans2D1">
    <dgm:scene3d>
      <a:camera prst="orthographicFront"/>
      <a:lightRig rig="threePt" dir="t"/>
    </dgm:scene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2">
        <a:scrgbClr r="0" g="0" b="0"/>
      </a:fillRef>
      <a:effectRef idx="1">
        <a:scrgbClr r="0" g="0" b="0"/>
      </a:effectRef>
      <a:fontRef idx="minor">
        <a:schemeClr val="dk1"/>
      </a:fontRef>
    </dgm:style>
  </dgm:styleLbl>
  <dgm:styleLbl name="solid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1">
        <a:scrgbClr r="0" g="0" b="0"/>
      </a:lnRef>
      <a:fillRef idx="2">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7.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2.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2.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52.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52.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52.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52.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0C913308-F349-4B6D-A68A-DD1791B4A57B}" type="slidenum">
              <a:rPr lang="zh-CN" altLang="en-US" smtClean="0"/>
            </a:fld>
            <a:endParaRPr lang="zh-CN" altLang="en-US"/>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zh-CN" altLang="en-US" smtClean="0"/>
              <a:t>单击此处编辑母版标题样式</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a:p>
        </p:txBody>
      </p:sp>
      <p:sp>
        <p:nvSpPr>
          <p:cNvPr id="3" name="Content Placeholder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4" name="Date Placeholder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showMasterSp="0">
  <p:cSld name="节标题">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zh-CN" altLang="en-US" smtClean="0"/>
              <a:t>单击此处编辑母版标题样式</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zh-CN" altLang="en-US" smtClean="0"/>
              <a:t>单击此处编辑母版标题样式</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zh-CN" altLang="en-US" smtClean="0"/>
              <a:t>单击此处编辑母版标题样式</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a:p>
        </p:txBody>
      </p:sp>
      <p:sp>
        <p:nvSpPr>
          <p:cNvPr id="3" name="Date Placeholder 2"/>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showMasterSp="0">
  <p:cSld name="空白">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showMasterSp="0">
  <p:cSld name="内容与标题">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zh-CN" altLang="en-US" smtClean="0"/>
              <a:t>单击此处编辑母版标题样式</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showMasterSp="0">
  <p:cSld name="图片与标题">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5" name="Date Placeholder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7" name="Slide Number Placeholder 6"/>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zh-CN" altLang="en-US"/>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zh-CN" altLang="en-US" smtClean="0"/>
              <a:t>单击此处编辑母版标题样式</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4" name="Date Placeholder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showMasterSp="0">
  <p:cSld name="垂直排列标题与文本">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530820CF-B880-4189-942D-D702A7CBA730}" type="datetimeFigureOut">
              <a:rPr lang="zh-CN" altLang="en-US" smtClean="0"/>
            </a:fld>
            <a:endParaRPr lang="zh-CN" alt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zh-CN" alt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0C913308-F349-4B6D-A68A-DD1791B4A57B}" type="slidenum">
              <a:rPr lang="zh-CN" altLang="en-US" smtClean="0"/>
            </a:fld>
            <a:endParaRPr lang="zh-CN" altLang="en-US"/>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anose="020B0604020202020204"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anose="020B0604020202020204"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anose="020B0604020202020204"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anose="020B0604020202020204"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anose="020B0604020202020204"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anose="020B0604020202020204"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anose="020B0604020202020204"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anose="020B0604020202020204"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anose="020B0604020202020204"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microsoft.com/office/2007/relationships/diagramDrawing" Target="../diagrams/drawing2.xml"/><Relationship Id="rId4" Type="http://schemas.openxmlformats.org/officeDocument/2006/relationships/diagramColors" Target="../diagrams/colors2.xml"/><Relationship Id="rId3" Type="http://schemas.openxmlformats.org/officeDocument/2006/relationships/diagramQuickStyle" Target="../diagrams/quickStyle2.xml"/><Relationship Id="rId2" Type="http://schemas.openxmlformats.org/officeDocument/2006/relationships/diagramLayout" Target="../diagrams/layout2.xml"/><Relationship Id="rId1" Type="http://schemas.openxmlformats.org/officeDocument/2006/relationships/diagramData" Target="../diagrams/data2.xml"/></Relationships>
</file>

<file path=ppt/slides/_rels/slide5.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8.emf"/><Relationship Id="rId5" Type="http://schemas.openxmlformats.org/officeDocument/2006/relationships/image" Target="../media/image7.emf"/><Relationship Id="rId4" Type="http://schemas.openxmlformats.org/officeDocument/2006/relationships/image" Target="../media/image6.emf"/><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image" Target="../media/image3.emf"/></Relationships>
</file>

<file path=ppt/slides/_rels/slide6.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13.emf"/><Relationship Id="rId4" Type="http://schemas.openxmlformats.org/officeDocument/2006/relationships/image" Target="../media/image12.emf"/><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image" Target="../media/image9.emf"/></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emf"/></Relationships>
</file>

<file path=ppt/slides/_rels/slide8.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20.emf"/><Relationship Id="rId6" Type="http://schemas.openxmlformats.org/officeDocument/2006/relationships/image" Target="../media/image19.emf"/><Relationship Id="rId5" Type="http://schemas.openxmlformats.org/officeDocument/2006/relationships/image" Target="../media/image18.emf"/><Relationship Id="rId4" Type="http://schemas.openxmlformats.org/officeDocument/2006/relationships/image" Target="../media/image17.emf"/><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image" Target="../media/image14.emf"/></Relationships>
</file>

<file path=ppt/slides/_rels/slide9.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24.emf"/><Relationship Id="rId4" Type="http://schemas.openxmlformats.org/officeDocument/2006/relationships/image" Target="../media/image23.emf"/><Relationship Id="rId3" Type="http://schemas.openxmlformats.org/officeDocument/2006/relationships/image" Target="../media/image22.emf"/><Relationship Id="rId2" Type="http://schemas.openxmlformats.org/officeDocument/2006/relationships/image" Target="../media/image21.emf"/><Relationship Id="rId1" Type="http://schemas.openxmlformats.org/officeDocument/2006/relationships/image" Target="../media/image16.emf"/></Relationships>
</file>

<file path=ppt/slides/_rels/slide10.xml.rels><?xml version="1.0" encoding="UTF-8" standalone="yes"?>
<Relationships xmlns="http://schemas.openxmlformats.org/package/2006/relationships"><Relationship Id="rId9" Type="http://schemas.openxmlformats.org/officeDocument/2006/relationships/vmlDrawing" Target="../drawings/vmlDrawing1.vml"/><Relationship Id="rId8" Type="http://schemas.openxmlformats.org/officeDocument/2006/relationships/slideLayout" Target="../slideLayouts/slideLayout2.xml"/><Relationship Id="rId7" Type="http://schemas.openxmlformats.org/officeDocument/2006/relationships/image" Target="../media/image29.png"/><Relationship Id="rId6" Type="http://schemas.openxmlformats.org/officeDocument/2006/relationships/image" Target="../media/image28.emf"/><Relationship Id="rId5" Type="http://schemas.openxmlformats.org/officeDocument/2006/relationships/image" Target="../media/image27.emf"/><Relationship Id="rId4" Type="http://schemas.openxmlformats.org/officeDocument/2006/relationships/image" Target="../media/image26.emf"/><Relationship Id="rId3" Type="http://schemas.openxmlformats.org/officeDocument/2006/relationships/image" Target="../media/image25.emf"/><Relationship Id="rId2" Type="http://schemas.openxmlformats.org/officeDocument/2006/relationships/oleObject" Target="file:///C:\Users\lijing\Desktop\&#26032;&#24314; Microsoft Visio &#32472;&#22270; (2).vsd\Drawing\~&#39029;-5\&#22278;&#35282;&#30697;&#24418;" TargetMode="External"/><Relationship Id="rId1" Type="http://schemas.openxmlformats.org/officeDocument/2006/relationships/image" Target="../media/image16.emf"/></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0.png"/><Relationship Id="rId1" Type="http://schemas.openxmlformats.org/officeDocument/2006/relationships/image" Target="../media/image16.emf"/></Relationships>
</file>

<file path=ppt/slides/_rels/slide12.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34.emf"/><Relationship Id="rId3" Type="http://schemas.openxmlformats.org/officeDocument/2006/relationships/image" Target="../media/image33.emf"/><Relationship Id="rId2" Type="http://schemas.openxmlformats.org/officeDocument/2006/relationships/image" Target="../media/image32.emf"/><Relationship Id="rId1" Type="http://schemas.openxmlformats.org/officeDocument/2006/relationships/image" Target="../media/image31.emf"/></Relationships>
</file>

<file path=ppt/slides/_rels/slide13.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38.emf"/><Relationship Id="rId3" Type="http://schemas.openxmlformats.org/officeDocument/2006/relationships/image" Target="../media/image37.emf"/><Relationship Id="rId2" Type="http://schemas.openxmlformats.org/officeDocument/2006/relationships/image" Target="../media/image36.emf"/><Relationship Id="rId1" Type="http://schemas.openxmlformats.org/officeDocument/2006/relationships/image" Target="../media/image35.emf"/></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9.png"/><Relationship Id="rId2" Type="http://schemas.openxmlformats.org/officeDocument/2006/relationships/image" Target="../media/image36.emf"/><Relationship Id="rId1" Type="http://schemas.openxmlformats.org/officeDocument/2006/relationships/image" Target="../media/image35.emf"/></Relationships>
</file>

<file path=ppt/slides/_rels/slide15.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46.emf"/><Relationship Id="rId7" Type="http://schemas.openxmlformats.org/officeDocument/2006/relationships/image" Target="../media/image45.emf"/><Relationship Id="rId6" Type="http://schemas.openxmlformats.org/officeDocument/2006/relationships/image" Target="../media/image44.emf"/><Relationship Id="rId5" Type="http://schemas.openxmlformats.org/officeDocument/2006/relationships/image" Target="../media/image43.emf"/><Relationship Id="rId4" Type="http://schemas.openxmlformats.org/officeDocument/2006/relationships/image" Target="../media/image42.emf"/><Relationship Id="rId3" Type="http://schemas.openxmlformats.org/officeDocument/2006/relationships/image" Target="../media/image41.emf"/><Relationship Id="rId2" Type="http://schemas.openxmlformats.org/officeDocument/2006/relationships/oleObject" Target="file:///C:\Users\lijing\Desktop\&#26032;&#24314; Microsoft Visio &#32472;&#22270; (2).vsd\Drawing\~&#39029;-5\&#22278;&#35282;&#30697;&#24418;.8" TargetMode="External"/><Relationship Id="rId10" Type="http://schemas.openxmlformats.org/officeDocument/2006/relationships/vmlDrawing" Target="../drawings/vmlDrawing2.vml"/><Relationship Id="rId1" Type="http://schemas.openxmlformats.org/officeDocument/2006/relationships/image" Target="../media/image40.emf"/></Relationships>
</file>

<file path=ppt/slides/_rels/slide16.xml.rels><?xml version="1.0" encoding="UTF-8" standalone="yes"?>
<Relationships xmlns="http://schemas.openxmlformats.org/package/2006/relationships"><Relationship Id="rId7" Type="http://schemas.openxmlformats.org/officeDocument/2006/relationships/vmlDrawing" Target="../drawings/vmlDrawing3.vml"/><Relationship Id="rId6" Type="http://schemas.openxmlformats.org/officeDocument/2006/relationships/slideLayout" Target="../slideLayouts/slideLayout2.xml"/><Relationship Id="rId5" Type="http://schemas.openxmlformats.org/officeDocument/2006/relationships/image" Target="../media/image50.emf"/><Relationship Id="rId4" Type="http://schemas.openxmlformats.org/officeDocument/2006/relationships/image" Target="../media/image49.emf"/><Relationship Id="rId3" Type="http://schemas.openxmlformats.org/officeDocument/2006/relationships/image" Target="../media/image48.emf"/><Relationship Id="rId2" Type="http://schemas.openxmlformats.org/officeDocument/2006/relationships/image" Target="../media/image47.emf"/><Relationship Id="rId1" Type="http://schemas.openxmlformats.org/officeDocument/2006/relationships/oleObject" Target="file:///C:\Users\lijing\Desktop\&#26032;&#24314; Microsoft Visio &#32472;&#22270; (2).vsd\Drawing\~&#39029;-5\&#22278;&#35282;&#30697;&#24418;.8" TargetMode="External"/></Relationships>
</file>

<file path=ppt/slides/_rels/slide17.xml.rels><?xml version="1.0" encoding="UTF-8" standalone="yes"?>
<Relationships xmlns="http://schemas.openxmlformats.org/package/2006/relationships"><Relationship Id="rId9" Type="http://schemas.openxmlformats.org/officeDocument/2006/relationships/vmlDrawing" Target="../drawings/vmlDrawing4.vml"/><Relationship Id="rId8" Type="http://schemas.openxmlformats.org/officeDocument/2006/relationships/slideLayout" Target="../slideLayouts/slideLayout2.xml"/><Relationship Id="rId7" Type="http://schemas.openxmlformats.org/officeDocument/2006/relationships/image" Target="../media/image45.emf"/><Relationship Id="rId6" Type="http://schemas.openxmlformats.org/officeDocument/2006/relationships/image" Target="../media/image55.png"/><Relationship Id="rId5" Type="http://schemas.openxmlformats.org/officeDocument/2006/relationships/image" Target="../media/image54.emf"/><Relationship Id="rId4" Type="http://schemas.openxmlformats.org/officeDocument/2006/relationships/image" Target="../media/image53.emf"/><Relationship Id="rId3" Type="http://schemas.openxmlformats.org/officeDocument/2006/relationships/image" Target="../media/image52.emf"/><Relationship Id="rId2" Type="http://schemas.openxmlformats.org/officeDocument/2006/relationships/oleObject" Target="file:///C:\Users\lijing\Desktop\&#26032;&#24314; Microsoft Visio &#32472;&#22270; (2).vsd\Drawing\~&#39029;-5\&#22278;&#35282;&#30697;&#24418;.9" TargetMode="External"/><Relationship Id="rId1" Type="http://schemas.openxmlformats.org/officeDocument/2006/relationships/image" Target="../media/image51.emf"/></Relationships>
</file>

<file path=ppt/slides/_rels/slide18.xml.rels><?xml version="1.0" encoding="UTF-8" standalone="yes"?>
<Relationships xmlns="http://schemas.openxmlformats.org/package/2006/relationships"><Relationship Id="rId9" Type="http://schemas.openxmlformats.org/officeDocument/2006/relationships/vmlDrawing" Target="../drawings/vmlDrawing5.vml"/><Relationship Id="rId8" Type="http://schemas.openxmlformats.org/officeDocument/2006/relationships/slideLayout" Target="../slideLayouts/slideLayout2.xml"/><Relationship Id="rId7" Type="http://schemas.openxmlformats.org/officeDocument/2006/relationships/image" Target="../media/image45.emf"/><Relationship Id="rId6" Type="http://schemas.openxmlformats.org/officeDocument/2006/relationships/image" Target="../media/image58.png"/><Relationship Id="rId5" Type="http://schemas.openxmlformats.org/officeDocument/2006/relationships/image" Target="../media/image57.emf"/><Relationship Id="rId4" Type="http://schemas.openxmlformats.org/officeDocument/2006/relationships/image" Target="../media/image56.emf"/><Relationship Id="rId3" Type="http://schemas.openxmlformats.org/officeDocument/2006/relationships/image" Target="../media/image52.emf"/><Relationship Id="rId2" Type="http://schemas.openxmlformats.org/officeDocument/2006/relationships/oleObject" Target="file:///C:\Users\lijing\Desktop\&#26032;&#24314; Microsoft Visio &#32472;&#22270; (2).vsd\Drawing\~&#39029;-5\&#22278;&#35282;&#30697;&#24418;.9" TargetMode="External"/><Relationship Id="rId1" Type="http://schemas.openxmlformats.org/officeDocument/2006/relationships/image" Target="../media/image51.emf"/></Relationships>
</file>

<file path=ppt/slides/_rels/slide19.xml.rels><?xml version="1.0" encoding="UTF-8" standalone="yes"?>
<Relationships xmlns="http://schemas.openxmlformats.org/package/2006/relationships"><Relationship Id="rId9" Type="http://schemas.openxmlformats.org/officeDocument/2006/relationships/vmlDrawing" Target="../drawings/vmlDrawing6.vml"/><Relationship Id="rId8" Type="http://schemas.openxmlformats.org/officeDocument/2006/relationships/slideLayout" Target="../slideLayouts/slideLayout2.xml"/><Relationship Id="rId7" Type="http://schemas.openxmlformats.org/officeDocument/2006/relationships/image" Target="../media/image62.emf"/><Relationship Id="rId6" Type="http://schemas.openxmlformats.org/officeDocument/2006/relationships/image" Target="../media/image61.png"/><Relationship Id="rId5" Type="http://schemas.openxmlformats.org/officeDocument/2006/relationships/image" Target="../media/image60.emf"/><Relationship Id="rId4" Type="http://schemas.openxmlformats.org/officeDocument/2006/relationships/image" Target="../media/image59.emf"/><Relationship Id="rId3" Type="http://schemas.openxmlformats.org/officeDocument/2006/relationships/image" Target="../media/image52.emf"/><Relationship Id="rId2" Type="http://schemas.openxmlformats.org/officeDocument/2006/relationships/oleObject" Target="file:///C:\Users\lijing\Desktop\&#26032;&#24314; Microsoft Visio &#32472;&#22270; (2).vsd\Drawing\~&#39029;-5\&#22278;&#35282;&#30697;&#24418;.9" TargetMode="External"/><Relationship Id="rId1" Type="http://schemas.openxmlformats.org/officeDocument/2006/relationships/image" Target="../media/image51.emf"/></Relationships>
</file>

<file path=ppt/slides/_rels/slide20.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66.emf"/><Relationship Id="rId7" Type="http://schemas.openxmlformats.org/officeDocument/2006/relationships/image" Target="../media/image62.emf"/><Relationship Id="rId6" Type="http://schemas.openxmlformats.org/officeDocument/2006/relationships/image" Target="../media/image65.png"/><Relationship Id="rId5" Type="http://schemas.openxmlformats.org/officeDocument/2006/relationships/image" Target="../media/image64.emf"/><Relationship Id="rId4" Type="http://schemas.openxmlformats.org/officeDocument/2006/relationships/image" Target="../media/image63.emf"/><Relationship Id="rId3" Type="http://schemas.openxmlformats.org/officeDocument/2006/relationships/image" Target="../media/image52.emf"/><Relationship Id="rId2" Type="http://schemas.openxmlformats.org/officeDocument/2006/relationships/oleObject" Target="file:///C:\Users\lijing\Desktop\&#26032;&#24314; Microsoft Visio &#32472;&#22270; (2).vsd\Drawing\~&#39029;-5\&#22278;&#35282;&#30697;&#24418;.9" TargetMode="External"/><Relationship Id="rId10" Type="http://schemas.openxmlformats.org/officeDocument/2006/relationships/vmlDrawing" Target="../drawings/vmlDrawing7.vml"/><Relationship Id="rId1" Type="http://schemas.openxmlformats.org/officeDocument/2006/relationships/image" Target="../media/image51.emf"/></Relationships>
</file>

<file path=ppt/slides/_rels/slide21.xml.rels><?xml version="1.0" encoding="UTF-8" standalone="yes"?>
<Relationships xmlns="http://schemas.openxmlformats.org/package/2006/relationships"><Relationship Id="rId9" Type="http://schemas.openxmlformats.org/officeDocument/2006/relationships/vmlDrawing" Target="../drawings/vmlDrawing8.vml"/><Relationship Id="rId8" Type="http://schemas.openxmlformats.org/officeDocument/2006/relationships/slideLayout" Target="../slideLayouts/slideLayout2.xml"/><Relationship Id="rId7" Type="http://schemas.openxmlformats.org/officeDocument/2006/relationships/image" Target="../media/image62.emf"/><Relationship Id="rId6" Type="http://schemas.openxmlformats.org/officeDocument/2006/relationships/image" Target="../media/image69.png"/><Relationship Id="rId5" Type="http://schemas.openxmlformats.org/officeDocument/2006/relationships/image" Target="../media/image68.emf"/><Relationship Id="rId4" Type="http://schemas.openxmlformats.org/officeDocument/2006/relationships/image" Target="../media/image67.emf"/><Relationship Id="rId3" Type="http://schemas.openxmlformats.org/officeDocument/2006/relationships/image" Target="../media/image52.emf"/><Relationship Id="rId2" Type="http://schemas.openxmlformats.org/officeDocument/2006/relationships/oleObject" Target="file:///C:\Users\lijing\Desktop\&#26032;&#24314; Microsoft Visio &#32472;&#22270; (2).vsd\Drawing\~&#39029;-5\&#22278;&#35282;&#30697;&#24418;.9" TargetMode="External"/><Relationship Id="rId1" Type="http://schemas.openxmlformats.org/officeDocument/2006/relationships/image" Target="../media/image51.emf"/></Relationships>
</file>

<file path=ppt/slides/_rels/slide22.xml.rels><?xml version="1.0" encoding="UTF-8" standalone="yes"?>
<Relationships xmlns="http://schemas.openxmlformats.org/package/2006/relationships"><Relationship Id="rId5" Type="http://schemas.openxmlformats.org/officeDocument/2006/relationships/vmlDrawing" Target="../drawings/vmlDrawing9.vml"/><Relationship Id="rId4" Type="http://schemas.openxmlformats.org/officeDocument/2006/relationships/slideLayout" Target="../slideLayouts/slideLayout2.xml"/><Relationship Id="rId3" Type="http://schemas.openxmlformats.org/officeDocument/2006/relationships/image" Target="../media/image52.emf"/><Relationship Id="rId2" Type="http://schemas.openxmlformats.org/officeDocument/2006/relationships/oleObject" Target="file:///C:\Users\lijing\Desktop\&#26032;&#24314; Microsoft Visio &#32472;&#22270; (2).vsd\Drawing\~&#39029;-5\&#22278;&#35282;&#30697;&#24418;.9" TargetMode="External"/><Relationship Id="rId1" Type="http://schemas.openxmlformats.org/officeDocument/2006/relationships/image" Target="../media/image51.emf"/></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0.png"/></Relationships>
</file>

<file path=ppt/slides/_rels/slide24.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76.emf"/><Relationship Id="rId5" Type="http://schemas.openxmlformats.org/officeDocument/2006/relationships/image" Target="../media/image75.emf"/><Relationship Id="rId4" Type="http://schemas.openxmlformats.org/officeDocument/2006/relationships/image" Target="../media/image74.emf"/><Relationship Id="rId3" Type="http://schemas.openxmlformats.org/officeDocument/2006/relationships/image" Target="../media/image73.emf"/><Relationship Id="rId2" Type="http://schemas.openxmlformats.org/officeDocument/2006/relationships/image" Target="../media/image72.emf"/><Relationship Id="rId1" Type="http://schemas.openxmlformats.org/officeDocument/2006/relationships/image" Target="../media/image71.emf"/></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8.emf"/><Relationship Id="rId1" Type="http://schemas.openxmlformats.org/officeDocument/2006/relationships/image" Target="../media/image77.emf"/></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80.emf"/><Relationship Id="rId1" Type="http://schemas.openxmlformats.org/officeDocument/2006/relationships/image" Target="../media/image79.e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83.emf"/><Relationship Id="rId2" Type="http://schemas.openxmlformats.org/officeDocument/2006/relationships/image" Target="../media/image82.emf"/><Relationship Id="rId1" Type="http://schemas.openxmlformats.org/officeDocument/2006/relationships/image" Target="../media/image81.emf"/></Relationships>
</file>

<file path=ppt/slides/_rels/slide29.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86.jpeg"/><Relationship Id="rId5" Type="http://schemas.openxmlformats.org/officeDocument/2006/relationships/image" Target="../media/image85.emf"/><Relationship Id="rId4" Type="http://schemas.openxmlformats.org/officeDocument/2006/relationships/image" Target="../media/image84.emf"/><Relationship Id="rId3" Type="http://schemas.openxmlformats.org/officeDocument/2006/relationships/image" Target="../media/image83.emf"/><Relationship Id="rId2" Type="http://schemas.openxmlformats.org/officeDocument/2006/relationships/image" Target="../media/image82.emf"/><Relationship Id="rId1" Type="http://schemas.openxmlformats.org/officeDocument/2006/relationships/image" Target="../media/image81.emf"/></Relationships>
</file>

<file path=ppt/slides/_rels/slide30.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microsoft.com/office/2007/relationships/diagramDrawing" Target="../diagrams/drawing3.xml"/><Relationship Id="rId4" Type="http://schemas.openxmlformats.org/officeDocument/2006/relationships/diagramColors" Target="../diagrams/colors3.xml"/><Relationship Id="rId3" Type="http://schemas.openxmlformats.org/officeDocument/2006/relationships/diagramQuickStyle" Target="../diagrams/quickStyle3.xml"/><Relationship Id="rId2" Type="http://schemas.openxmlformats.org/officeDocument/2006/relationships/diagramLayout" Target="../diagrams/layout3.xml"/><Relationship Id="rId1" Type="http://schemas.openxmlformats.org/officeDocument/2006/relationships/diagramData" Target="../diagrams/data3.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89.emf"/><Relationship Id="rId1" Type="http://schemas.openxmlformats.org/officeDocument/2006/relationships/image" Target="../media/image88.emf"/></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0.em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1.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标题 2"/>
          <p:cNvSpPr>
            <a:spLocks noGrp="1"/>
          </p:cNvSpPr>
          <p:nvPr>
            <p:ph type="subTitle" idx="1"/>
          </p:nvPr>
        </p:nvSpPr>
        <p:spPr>
          <a:xfrm>
            <a:off x="7452320" y="3140968"/>
            <a:ext cx="1440160" cy="2232248"/>
          </a:xfrm>
        </p:spPr>
        <p:txBody>
          <a:bodyPr>
            <a:noAutofit/>
          </a:bodyPr>
          <a:lstStyle/>
          <a:p>
            <a:r>
              <a:rPr lang="zh-CN" altLang="en-US" sz="6000" dirty="0" smtClean="0">
                <a:solidFill>
                  <a:schemeClr val="tx1"/>
                </a:solidFill>
                <a:latin typeface="方正姚体" panose="02010601030101010101" pitchFamily="2" charset="-122"/>
                <a:ea typeface="方正姚体" panose="02010601030101010101" pitchFamily="2" charset="-122"/>
              </a:rPr>
              <a:t>概述</a:t>
            </a:r>
            <a:endParaRPr lang="zh-CN" altLang="en-US" sz="6000" dirty="0">
              <a:solidFill>
                <a:schemeClr val="tx1"/>
              </a:solidFill>
              <a:latin typeface="方正姚体" panose="02010601030101010101" pitchFamily="2" charset="-122"/>
              <a:ea typeface="方正姚体" panose="02010601030101010101" pitchFamily="2" charset="-122"/>
            </a:endParaRPr>
          </a:p>
        </p:txBody>
      </p:sp>
      <p:sp>
        <p:nvSpPr>
          <p:cNvPr id="2" name="标题 1"/>
          <p:cNvSpPr>
            <a:spLocks noGrp="1"/>
          </p:cNvSpPr>
          <p:nvPr>
            <p:ph type="ctrTitle"/>
          </p:nvPr>
        </p:nvSpPr>
        <p:spPr>
          <a:xfrm>
            <a:off x="611560" y="3212976"/>
            <a:ext cx="6629400" cy="1867273"/>
          </a:xfrm>
        </p:spPr>
        <p:txBody>
          <a:bodyPr>
            <a:normAutofit/>
          </a:bodyPr>
          <a:lstStyle/>
          <a:p>
            <a:r>
              <a:rPr lang="zh-CN" altLang="en-US" sz="5400" b="1" dirty="0" smtClean="0">
                <a:latin typeface="方正姚体" panose="02010601030101010101" pitchFamily="2" charset="-122"/>
                <a:ea typeface="方正姚体" panose="02010601030101010101" pitchFamily="2" charset="-122"/>
              </a:rPr>
              <a:t>土地增值税基础政策</a:t>
            </a:r>
            <a:br>
              <a:rPr lang="en-US" altLang="zh-CN" sz="5400" b="1" dirty="0" smtClean="0">
                <a:latin typeface="方正姚体" panose="02010601030101010101" pitchFamily="2" charset="-122"/>
                <a:ea typeface="方正姚体" panose="02010601030101010101" pitchFamily="2" charset="-122"/>
              </a:rPr>
            </a:br>
            <a:r>
              <a:rPr lang="zh-CN" altLang="en-US" sz="5400" b="1" dirty="0" smtClean="0">
                <a:latin typeface="方正姚体" panose="02010601030101010101" pitchFamily="2" charset="-122"/>
                <a:ea typeface="方正姚体" panose="02010601030101010101" pitchFamily="2" charset="-122"/>
              </a:rPr>
              <a:t>业务实践</a:t>
            </a:r>
            <a:endParaRPr lang="zh-CN" altLang="en-US" sz="5400" b="1" dirty="0">
              <a:latin typeface="方正姚体" panose="02010601030101010101" pitchFamily="2" charset="-122"/>
              <a:ea typeface="方正姚体" panose="02010601030101010101" pitchFamily="2" charset="-122"/>
            </a:endParaRPr>
          </a:p>
        </p:txBody>
      </p:sp>
      <p:sp>
        <p:nvSpPr>
          <p:cNvPr id="4" name="TextBox 3"/>
          <p:cNvSpPr txBox="1"/>
          <p:nvPr/>
        </p:nvSpPr>
        <p:spPr>
          <a:xfrm>
            <a:off x="3995936" y="6021288"/>
            <a:ext cx="4968552" cy="584775"/>
          </a:xfrm>
          <a:prstGeom prst="rect">
            <a:avLst/>
          </a:prstGeom>
          <a:noFill/>
        </p:spPr>
        <p:txBody>
          <a:bodyPr wrap="square" rtlCol="0">
            <a:spAutoFit/>
          </a:bodyPr>
          <a:lstStyle/>
          <a:p>
            <a:r>
              <a:rPr lang="zh-CN" altLang="en-US" sz="3200" dirty="0" smtClean="0">
                <a:latin typeface="方正姚体" panose="02010601030101010101" pitchFamily="2" charset="-122"/>
                <a:ea typeface="方正姚体" panose="02010601030101010101" pitchFamily="2" charset="-122"/>
              </a:rPr>
              <a:t>靳琨             </a:t>
            </a:r>
            <a:r>
              <a:rPr lang="en-US" altLang="zh-CN" sz="3200" dirty="0" smtClean="0">
                <a:latin typeface="方正姚体" panose="02010601030101010101" pitchFamily="2" charset="-122"/>
                <a:ea typeface="方正姚体" panose="02010601030101010101" pitchFamily="2" charset="-122"/>
              </a:rPr>
              <a:t>2019</a:t>
            </a:r>
            <a:r>
              <a:rPr lang="zh-CN" altLang="en-US" sz="3200" dirty="0" smtClean="0">
                <a:latin typeface="方正姚体" panose="02010601030101010101" pitchFamily="2" charset="-122"/>
                <a:ea typeface="方正姚体" panose="02010601030101010101" pitchFamily="2" charset="-122"/>
              </a:rPr>
              <a:t>年</a:t>
            </a:r>
            <a:r>
              <a:rPr lang="en-US" altLang="zh-CN" sz="3200" dirty="0" smtClean="0">
                <a:latin typeface="方正姚体" panose="02010601030101010101" pitchFamily="2" charset="-122"/>
                <a:ea typeface="方正姚体" panose="02010601030101010101" pitchFamily="2" charset="-122"/>
              </a:rPr>
              <a:t>7</a:t>
            </a:r>
            <a:r>
              <a:rPr lang="zh-CN" altLang="en-US" sz="3200" dirty="0" smtClean="0">
                <a:latin typeface="方正姚体" panose="02010601030101010101" pitchFamily="2" charset="-122"/>
                <a:ea typeface="方正姚体" panose="02010601030101010101" pitchFamily="2" charset="-122"/>
              </a:rPr>
              <a:t>月</a:t>
            </a:r>
            <a:r>
              <a:rPr lang="en-US" altLang="zh-CN" sz="3200" dirty="0" smtClean="0">
                <a:latin typeface="方正姚体" panose="02010601030101010101" pitchFamily="2" charset="-122"/>
                <a:ea typeface="方正姚体" panose="02010601030101010101" pitchFamily="2" charset="-122"/>
              </a:rPr>
              <a:t>24</a:t>
            </a:r>
            <a:r>
              <a:rPr lang="zh-CN" altLang="en-US" sz="3200" dirty="0" smtClean="0">
                <a:latin typeface="方正姚体" panose="02010601030101010101" pitchFamily="2" charset="-122"/>
                <a:ea typeface="方正姚体" panose="02010601030101010101" pitchFamily="2" charset="-122"/>
              </a:rPr>
              <a:t>日</a:t>
            </a:r>
            <a:endParaRPr lang="zh-CN" altLang="en-US" sz="3200" dirty="0">
              <a:latin typeface="方正姚体" panose="02010601030101010101" pitchFamily="2" charset="-122"/>
              <a:ea typeface="方正姚体" panose="02010601030101010101" pitchFamily="2" charset="-122"/>
            </a:endParaRPr>
          </a:p>
        </p:txBody>
      </p:sp>
      <p:pic>
        <p:nvPicPr>
          <p:cNvPr id="5"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07505" y="191329"/>
            <a:ext cx="1368152" cy="13011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1456693" y="404664"/>
            <a:ext cx="5310475" cy="584775"/>
          </a:xfrm>
          <a:prstGeom prst="rect">
            <a:avLst/>
          </a:prstGeom>
          <a:noFill/>
          <a:effectLst>
            <a:outerShdw blurRad="152400" dist="317500" dir="5400000" sx="90000" sy="-19000" rotWithShape="0">
              <a:prstClr val="black">
                <a:alpha val="15000"/>
              </a:prstClr>
            </a:outerShdw>
          </a:effectLst>
        </p:spPr>
        <p:txBody>
          <a:bodyPr wrap="square" rtlCol="0">
            <a:spAutoFit/>
          </a:bodyPr>
          <a:lstStyle/>
          <a:p>
            <a:r>
              <a:rPr lang="zh-CN" altLang="en-US" sz="3200" b="1" dirty="0" smtClean="0">
                <a:ln w="9525">
                  <a:solidFill>
                    <a:schemeClr val="accent1"/>
                  </a:solidFill>
                  <a:prstDash val="solid"/>
                </a:ln>
                <a:solidFill>
                  <a:srgbClr val="FFFFFF"/>
                </a:solidFill>
                <a:effectLst>
                  <a:outerShdw blurRad="38100" dist="32000" dir="5400000" algn="tl">
                    <a:srgbClr val="000000">
                      <a:alpha val="30000"/>
                    </a:srgbClr>
                  </a:outerShdw>
                  <a:reflection blurRad="6350" stA="60000" endA="900" endPos="60000" dist="29997" dir="5400000" sy="-100000" algn="bl" rotWithShape="0"/>
                </a:effectLst>
                <a:latin typeface="黑体" panose="02010609060101010101" pitchFamily="49" charset="-122"/>
                <a:ea typeface="黑体" panose="02010609060101010101" pitchFamily="49" charset="-122"/>
              </a:rPr>
              <a:t>国家税务总局西安市税务局</a:t>
            </a:r>
            <a:endParaRPr lang="zh-CN" altLang="en-US" sz="3200" b="1" dirty="0">
              <a:ln w="9525">
                <a:solidFill>
                  <a:schemeClr val="accent1"/>
                </a:solidFill>
                <a:prstDash val="solid"/>
              </a:ln>
              <a:solidFill>
                <a:srgbClr val="FFFFFF"/>
              </a:solidFill>
              <a:effectLst>
                <a:outerShdw blurRad="38100" dist="32000" dir="5400000" algn="tl">
                  <a:srgbClr val="000000">
                    <a:alpha val="30000"/>
                  </a:srgbClr>
                </a:outerShdw>
                <a:reflection blurRad="6350" stA="60000" endA="900" endPos="60000" dist="29997" dir="5400000" sy="-100000" algn="bl" rotWithShape="0"/>
              </a:effectLst>
              <a:latin typeface="黑体" panose="02010609060101010101" pitchFamily="49" charset="-122"/>
              <a:ea typeface="黑体" panose="02010609060101010101" pitchFamily="49" charset="-122"/>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4400" b="1" dirty="0">
                <a:solidFill>
                  <a:schemeClr val="tx1"/>
                </a:solidFill>
                <a:latin typeface="方正姚体" panose="02010601030101010101" pitchFamily="2" charset="-122"/>
                <a:ea typeface="方正姚体" panose="02010601030101010101" pitchFamily="2" charset="-122"/>
              </a:rPr>
              <a:t>一、房地产各</a:t>
            </a:r>
            <a:r>
              <a:rPr lang="zh-CN" altLang="en-US" sz="4400" b="1" dirty="0" smtClean="0">
                <a:solidFill>
                  <a:schemeClr val="tx1"/>
                </a:solidFill>
                <a:latin typeface="方正姚体" panose="02010601030101010101" pitchFamily="2" charset="-122"/>
                <a:ea typeface="方正姚体" panose="02010601030101010101" pitchFamily="2" charset="-122"/>
              </a:rPr>
              <a:t>环节主要税种</a:t>
            </a:r>
            <a:endParaRPr lang="zh-CN" altLang="en-US" sz="4400" b="1" dirty="0">
              <a:solidFill>
                <a:schemeClr val="tx1"/>
              </a:solidFill>
              <a:latin typeface="方正姚体" panose="02010601030101010101" pitchFamily="2" charset="-122"/>
              <a:ea typeface="方正姚体" panose="02010601030101010101" pitchFamily="2" charset="-122"/>
            </a:endParaRPr>
          </a:p>
        </p:txBody>
      </p:sp>
      <p:graphicFrame>
        <p:nvGraphicFramePr>
          <p:cNvPr id="4" name="内容占位符 3"/>
          <p:cNvGraphicFramePr>
            <a:graphicFrameLocks noGrp="1"/>
          </p:cNvGraphicFramePr>
          <p:nvPr>
            <p:ph idx="1"/>
          </p:nvPr>
        </p:nvGraphicFramePr>
        <p:xfrm>
          <a:off x="457200" y="1752601"/>
          <a:ext cx="8229600" cy="1820415"/>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5" name="右箭头 4"/>
          <p:cNvSpPr/>
          <p:nvPr/>
        </p:nvSpPr>
        <p:spPr>
          <a:xfrm rot="16200000">
            <a:off x="-18511" y="3410998"/>
            <a:ext cx="792088" cy="396044"/>
          </a:xfrm>
          <a:prstGeom prst="right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zh-CN" altLang="en-US"/>
          </a:p>
        </p:txBody>
      </p:sp>
      <p:sp>
        <p:nvSpPr>
          <p:cNvPr id="6" name="圆角矩形 5"/>
          <p:cNvSpPr/>
          <p:nvPr/>
        </p:nvSpPr>
        <p:spPr>
          <a:xfrm>
            <a:off x="156153" y="4077073"/>
            <a:ext cx="1512169" cy="648071"/>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zh-CN" altLang="en-US" dirty="0">
                <a:solidFill>
                  <a:schemeClr val="dk1"/>
                </a:solidFill>
                <a:latin typeface="方正姚体" panose="02010601030101010101" pitchFamily="2" charset="-122"/>
                <a:ea typeface="方正姚体" panose="02010601030101010101" pitchFamily="2" charset="-122"/>
              </a:rPr>
              <a:t>耕地占用税</a:t>
            </a:r>
            <a:endParaRPr lang="zh-CN" altLang="en-US" dirty="0">
              <a:solidFill>
                <a:schemeClr val="dk1"/>
              </a:solidFill>
              <a:latin typeface="方正姚体" panose="02010601030101010101" pitchFamily="2" charset="-122"/>
              <a:ea typeface="方正姚体" panose="02010601030101010101" pitchFamily="2" charset="-122"/>
            </a:endParaRPr>
          </a:p>
        </p:txBody>
      </p:sp>
      <p:sp>
        <p:nvSpPr>
          <p:cNvPr id="7" name="右箭头 6"/>
          <p:cNvSpPr/>
          <p:nvPr/>
        </p:nvSpPr>
        <p:spPr>
          <a:xfrm rot="16200000">
            <a:off x="2573778" y="3438702"/>
            <a:ext cx="792088" cy="396044"/>
          </a:xfrm>
          <a:prstGeom prst="right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zh-CN" altLang="en-US">
              <a:solidFill>
                <a:schemeClr val="dk1"/>
              </a:solidFill>
            </a:endParaRPr>
          </a:p>
        </p:txBody>
      </p:sp>
      <p:sp>
        <p:nvSpPr>
          <p:cNvPr id="8" name="圆角矩形 7"/>
          <p:cNvSpPr/>
          <p:nvPr/>
        </p:nvSpPr>
        <p:spPr>
          <a:xfrm>
            <a:off x="2591779" y="4077073"/>
            <a:ext cx="756085" cy="648071"/>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zh-CN" altLang="en-US" dirty="0">
                <a:solidFill>
                  <a:schemeClr val="dk1"/>
                </a:solidFill>
                <a:latin typeface="方正姚体" panose="02010601030101010101" pitchFamily="2" charset="-122"/>
                <a:ea typeface="方正姚体" panose="02010601030101010101" pitchFamily="2" charset="-122"/>
              </a:rPr>
              <a:t>契税</a:t>
            </a:r>
            <a:endParaRPr lang="zh-CN" altLang="en-US" dirty="0">
              <a:solidFill>
                <a:schemeClr val="dk1"/>
              </a:solidFill>
              <a:latin typeface="方正姚体" panose="02010601030101010101" pitchFamily="2" charset="-122"/>
              <a:ea typeface="方正姚体" panose="02010601030101010101" pitchFamily="2" charset="-122"/>
            </a:endParaRPr>
          </a:p>
        </p:txBody>
      </p:sp>
      <p:sp>
        <p:nvSpPr>
          <p:cNvPr id="9" name="右箭头 8"/>
          <p:cNvSpPr/>
          <p:nvPr/>
        </p:nvSpPr>
        <p:spPr>
          <a:xfrm rot="16200000">
            <a:off x="5238074" y="3438702"/>
            <a:ext cx="792088" cy="396044"/>
          </a:xfrm>
          <a:prstGeom prst="rightArrow">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zh-CN" altLang="en-US"/>
          </a:p>
        </p:txBody>
      </p:sp>
      <p:sp>
        <p:nvSpPr>
          <p:cNvPr id="10" name="圆角矩形 9"/>
          <p:cNvSpPr/>
          <p:nvPr/>
        </p:nvSpPr>
        <p:spPr>
          <a:xfrm>
            <a:off x="4124240" y="4077073"/>
            <a:ext cx="1512169" cy="64807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zh-CN" altLang="en-US" dirty="0">
                <a:solidFill>
                  <a:schemeClr val="dk1"/>
                </a:solidFill>
                <a:latin typeface="方正姚体" panose="02010601030101010101" pitchFamily="2" charset="-122"/>
                <a:ea typeface="方正姚体" panose="02010601030101010101" pitchFamily="2" charset="-122"/>
              </a:rPr>
              <a:t>土地增值税</a:t>
            </a:r>
            <a:endParaRPr lang="zh-CN" altLang="en-US" dirty="0">
              <a:solidFill>
                <a:schemeClr val="dk1"/>
              </a:solidFill>
              <a:latin typeface="方正姚体" panose="02010601030101010101" pitchFamily="2" charset="-122"/>
              <a:ea typeface="方正姚体" panose="02010601030101010101" pitchFamily="2" charset="-122"/>
            </a:endParaRPr>
          </a:p>
        </p:txBody>
      </p:sp>
      <p:sp>
        <p:nvSpPr>
          <p:cNvPr id="11" name="圆角矩形 10"/>
          <p:cNvSpPr/>
          <p:nvPr/>
        </p:nvSpPr>
        <p:spPr>
          <a:xfrm>
            <a:off x="5636409" y="4077073"/>
            <a:ext cx="756085" cy="64807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zh-CN" altLang="en-US" dirty="0">
                <a:solidFill>
                  <a:schemeClr val="dk1"/>
                </a:solidFill>
                <a:latin typeface="方正姚体" panose="02010601030101010101" pitchFamily="2" charset="-122"/>
                <a:ea typeface="方正姚体" panose="02010601030101010101" pitchFamily="2" charset="-122"/>
              </a:rPr>
              <a:t>契税</a:t>
            </a:r>
            <a:endParaRPr lang="zh-CN" altLang="en-US" dirty="0">
              <a:solidFill>
                <a:schemeClr val="dk1"/>
              </a:solidFill>
              <a:latin typeface="方正姚体" panose="02010601030101010101" pitchFamily="2" charset="-122"/>
              <a:ea typeface="方正姚体" panose="02010601030101010101" pitchFamily="2" charset="-122"/>
            </a:endParaRPr>
          </a:p>
        </p:txBody>
      </p:sp>
      <p:sp>
        <p:nvSpPr>
          <p:cNvPr id="12" name="右箭头 11"/>
          <p:cNvSpPr/>
          <p:nvPr/>
        </p:nvSpPr>
        <p:spPr>
          <a:xfrm rot="16200000">
            <a:off x="6966266" y="3483007"/>
            <a:ext cx="792088" cy="396044"/>
          </a:xfrm>
          <a:prstGeom prst="right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a:p>
        </p:txBody>
      </p:sp>
      <p:sp>
        <p:nvSpPr>
          <p:cNvPr id="13" name="圆角矩形 12"/>
          <p:cNvSpPr/>
          <p:nvPr/>
        </p:nvSpPr>
        <p:spPr>
          <a:xfrm>
            <a:off x="6606225" y="4077073"/>
            <a:ext cx="1512169" cy="648071"/>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dirty="0">
                <a:solidFill>
                  <a:schemeClr val="dk1"/>
                </a:solidFill>
                <a:latin typeface="方正姚体" panose="02010601030101010101" pitchFamily="2" charset="-122"/>
                <a:ea typeface="方正姚体" panose="02010601030101010101" pitchFamily="2" charset="-122"/>
              </a:rPr>
              <a:t>房产税</a:t>
            </a:r>
            <a:endParaRPr lang="zh-CN" altLang="en-US" dirty="0">
              <a:solidFill>
                <a:schemeClr val="dk1"/>
              </a:solidFill>
              <a:latin typeface="方正姚体" panose="02010601030101010101" pitchFamily="2" charset="-122"/>
              <a:ea typeface="方正姚体" panose="02010601030101010101" pitchFamily="2" charset="-122"/>
            </a:endParaRPr>
          </a:p>
        </p:txBody>
      </p:sp>
      <p:sp>
        <p:nvSpPr>
          <p:cNvPr id="15" name="右箭头 14"/>
          <p:cNvSpPr/>
          <p:nvPr/>
        </p:nvSpPr>
        <p:spPr>
          <a:xfrm rot="16200000">
            <a:off x="-219464" y="5359642"/>
            <a:ext cx="1215280" cy="396044"/>
          </a:xfrm>
          <a:prstGeom prst="right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zh-CN" altLang="en-US">
              <a:solidFill>
                <a:schemeClr val="dk1"/>
              </a:solidFill>
            </a:endParaRPr>
          </a:p>
        </p:txBody>
      </p:sp>
      <p:sp>
        <p:nvSpPr>
          <p:cNvPr id="16" name="右箭头 15"/>
          <p:cNvSpPr/>
          <p:nvPr/>
        </p:nvSpPr>
        <p:spPr>
          <a:xfrm rot="16200000">
            <a:off x="8122822" y="5359642"/>
            <a:ext cx="1215280" cy="396044"/>
          </a:xfrm>
          <a:prstGeom prst="right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a:solidFill>
                <a:schemeClr val="dk1"/>
              </a:solidFill>
            </a:endParaRPr>
          </a:p>
        </p:txBody>
      </p:sp>
      <p:sp>
        <p:nvSpPr>
          <p:cNvPr id="17" name="圆角矩形 16"/>
          <p:cNvSpPr/>
          <p:nvPr/>
        </p:nvSpPr>
        <p:spPr>
          <a:xfrm>
            <a:off x="601313" y="5557664"/>
            <a:ext cx="5035096" cy="324035"/>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zh-CN" altLang="en-US" dirty="0">
              <a:solidFill>
                <a:schemeClr val="dk1"/>
              </a:solidFill>
            </a:endParaRPr>
          </a:p>
        </p:txBody>
      </p:sp>
      <p:sp>
        <p:nvSpPr>
          <p:cNvPr id="18" name="圆角矩形 17"/>
          <p:cNvSpPr/>
          <p:nvPr/>
        </p:nvSpPr>
        <p:spPr>
          <a:xfrm>
            <a:off x="5692136" y="5557664"/>
            <a:ext cx="2840304" cy="324035"/>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dirty="0">
              <a:solidFill>
                <a:schemeClr val="dk1"/>
              </a:solidFill>
            </a:endParaRPr>
          </a:p>
        </p:txBody>
      </p:sp>
      <p:sp>
        <p:nvSpPr>
          <p:cNvPr id="19" name="圆角矩形 18"/>
          <p:cNvSpPr/>
          <p:nvPr/>
        </p:nvSpPr>
        <p:spPr>
          <a:xfrm>
            <a:off x="575555" y="5877272"/>
            <a:ext cx="7956885" cy="64807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zh-CN" altLang="en-US" dirty="0" smtClean="0">
                <a:latin typeface="方正姚体" panose="02010601030101010101" pitchFamily="2" charset="-122"/>
                <a:ea typeface="方正姚体" panose="02010601030101010101" pitchFamily="2" charset="-122"/>
              </a:rPr>
              <a:t>城镇土地使用税</a:t>
            </a:r>
            <a:endParaRPr lang="zh-CN" altLang="en-US" dirty="0">
              <a:latin typeface="方正姚体" panose="02010601030101010101" pitchFamily="2" charset="-122"/>
              <a:ea typeface="方正姚体" panose="02010601030101010101" pitchFamily="2" charset="-122"/>
            </a:endParaRPr>
          </a:p>
        </p:txBody>
      </p:sp>
      <p:sp>
        <p:nvSpPr>
          <p:cNvPr id="20" name="圆角矩形 19"/>
          <p:cNvSpPr/>
          <p:nvPr/>
        </p:nvSpPr>
        <p:spPr>
          <a:xfrm>
            <a:off x="4124240" y="4725144"/>
            <a:ext cx="1512169" cy="64807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zh-CN" altLang="en-US" dirty="0" smtClean="0">
                <a:solidFill>
                  <a:schemeClr val="dk1"/>
                </a:solidFill>
                <a:latin typeface="方正姚体" panose="02010601030101010101" pitchFamily="2" charset="-122"/>
                <a:ea typeface="方正姚体" panose="02010601030101010101" pitchFamily="2" charset="-122"/>
              </a:rPr>
              <a:t>企业所得税</a:t>
            </a:r>
            <a:endParaRPr lang="zh-CN" altLang="en-US" dirty="0">
              <a:solidFill>
                <a:schemeClr val="dk1"/>
              </a:solidFill>
              <a:latin typeface="方正姚体" panose="02010601030101010101" pitchFamily="2" charset="-122"/>
              <a:ea typeface="方正姚体" panose="02010601030101010101" pitchFamily="2" charset="-122"/>
            </a:endParaRPr>
          </a:p>
        </p:txBody>
      </p:sp>
      <p:sp>
        <p:nvSpPr>
          <p:cNvPr id="21" name="圆角矩形 20"/>
          <p:cNvSpPr/>
          <p:nvPr/>
        </p:nvSpPr>
        <p:spPr>
          <a:xfrm>
            <a:off x="5636409" y="4725144"/>
            <a:ext cx="969816" cy="64807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zh-CN" altLang="en-US" dirty="0" smtClean="0">
                <a:solidFill>
                  <a:schemeClr val="dk1"/>
                </a:solidFill>
                <a:latin typeface="方正姚体" panose="02010601030101010101" pitchFamily="2" charset="-122"/>
                <a:ea typeface="方正姚体" panose="02010601030101010101" pitchFamily="2" charset="-122"/>
              </a:rPr>
              <a:t>增值税</a:t>
            </a:r>
            <a:endParaRPr lang="zh-CN" altLang="en-US" dirty="0">
              <a:solidFill>
                <a:schemeClr val="dk1"/>
              </a:solidFill>
              <a:latin typeface="方正姚体" panose="02010601030101010101" pitchFamily="2" charset="-122"/>
              <a:ea typeface="方正姚体" panose="02010601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4">
                                            <p:graphicEl>
                                              <a:dgm id="{2956C599-507E-49C9-851F-0166669F64E7}"/>
                                            </p:graphicEl>
                                          </p:spTgt>
                                        </p:tgtEl>
                                        <p:attrNameLst>
                                          <p:attrName>style.visibility</p:attrName>
                                        </p:attrNameLst>
                                      </p:cBhvr>
                                      <p:to>
                                        <p:strVal val="visible"/>
                                      </p:to>
                                    </p:set>
                                    <p:anim calcmode="lin" valueType="num">
                                      <p:cBhvr additive="base">
                                        <p:cTn id="7" dur="500"/>
                                        <p:tgtEl>
                                          <p:spTgt spid="4">
                                            <p:graphicEl>
                                              <a:dgm id="{2956C599-507E-49C9-851F-0166669F64E7}"/>
                                            </p:graphicEl>
                                          </p:spTgt>
                                        </p:tgtEl>
                                        <p:attrNameLst>
                                          <p:attrName>ppt_x</p:attrName>
                                        </p:attrNameLst>
                                      </p:cBhvr>
                                      <p:tavLst>
                                        <p:tav tm="0">
                                          <p:val>
                                            <p:strVal val="#ppt_x-#ppt_w*1.125000"/>
                                          </p:val>
                                        </p:tav>
                                        <p:tav tm="100000">
                                          <p:val>
                                            <p:strVal val="#ppt_x"/>
                                          </p:val>
                                        </p:tav>
                                      </p:tavLst>
                                    </p:anim>
                                    <p:animEffect transition="in" filter="wipe(right)">
                                      <p:cBhvr>
                                        <p:cTn id="8" dur="500"/>
                                        <p:tgtEl>
                                          <p:spTgt spid="4">
                                            <p:graphicEl>
                                              <a:dgm id="{2956C599-507E-49C9-851F-0166669F64E7}"/>
                                            </p:graphic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4">
                                            <p:graphicEl>
                                              <a:dgm id="{7B54ADA2-F630-4456-A9D9-7098E7F24CDC}"/>
                                            </p:graphicEl>
                                          </p:spTgt>
                                        </p:tgtEl>
                                        <p:attrNameLst>
                                          <p:attrName>style.visibility</p:attrName>
                                        </p:attrNameLst>
                                      </p:cBhvr>
                                      <p:to>
                                        <p:strVal val="visible"/>
                                      </p:to>
                                    </p:set>
                                    <p:anim calcmode="lin" valueType="num">
                                      <p:cBhvr additive="base">
                                        <p:cTn id="13" dur="500"/>
                                        <p:tgtEl>
                                          <p:spTgt spid="4">
                                            <p:graphicEl>
                                              <a:dgm id="{7B54ADA2-F630-4456-A9D9-7098E7F24CDC}"/>
                                            </p:graphicEl>
                                          </p:spTgt>
                                        </p:tgtEl>
                                        <p:attrNameLst>
                                          <p:attrName>ppt_x</p:attrName>
                                        </p:attrNameLst>
                                      </p:cBhvr>
                                      <p:tavLst>
                                        <p:tav tm="0">
                                          <p:val>
                                            <p:strVal val="#ppt_x-#ppt_w*1.125000"/>
                                          </p:val>
                                        </p:tav>
                                        <p:tav tm="100000">
                                          <p:val>
                                            <p:strVal val="#ppt_x"/>
                                          </p:val>
                                        </p:tav>
                                      </p:tavLst>
                                    </p:anim>
                                    <p:animEffect transition="in" filter="wipe(right)">
                                      <p:cBhvr>
                                        <p:cTn id="14" dur="500"/>
                                        <p:tgtEl>
                                          <p:spTgt spid="4">
                                            <p:graphicEl>
                                              <a:dgm id="{7B54ADA2-F630-4456-A9D9-7098E7F24CDC}"/>
                                            </p:graphic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4">
                                            <p:graphicEl>
                                              <a:dgm id="{0F32EFB2-85CC-41D9-9C07-57C4E8DE9EE7}"/>
                                            </p:graphicEl>
                                          </p:spTgt>
                                        </p:tgtEl>
                                        <p:attrNameLst>
                                          <p:attrName>style.visibility</p:attrName>
                                        </p:attrNameLst>
                                      </p:cBhvr>
                                      <p:to>
                                        <p:strVal val="visible"/>
                                      </p:to>
                                    </p:set>
                                    <p:anim calcmode="lin" valueType="num">
                                      <p:cBhvr additive="base">
                                        <p:cTn id="19" dur="500"/>
                                        <p:tgtEl>
                                          <p:spTgt spid="4">
                                            <p:graphicEl>
                                              <a:dgm id="{0F32EFB2-85CC-41D9-9C07-57C4E8DE9EE7}"/>
                                            </p:graphicEl>
                                          </p:spTgt>
                                        </p:tgtEl>
                                        <p:attrNameLst>
                                          <p:attrName>ppt_x</p:attrName>
                                        </p:attrNameLst>
                                      </p:cBhvr>
                                      <p:tavLst>
                                        <p:tav tm="0">
                                          <p:val>
                                            <p:strVal val="#ppt_x-#ppt_w*1.125000"/>
                                          </p:val>
                                        </p:tav>
                                        <p:tav tm="100000">
                                          <p:val>
                                            <p:strVal val="#ppt_x"/>
                                          </p:val>
                                        </p:tav>
                                      </p:tavLst>
                                    </p:anim>
                                    <p:animEffect transition="in" filter="wipe(right)">
                                      <p:cBhvr>
                                        <p:cTn id="20" dur="500"/>
                                        <p:tgtEl>
                                          <p:spTgt spid="4">
                                            <p:graphicEl>
                                              <a:dgm id="{0F32EFB2-85CC-41D9-9C07-57C4E8DE9EE7}"/>
                                            </p:graphicEl>
                                          </p:spTgt>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ppt_x"/>
                                          </p:val>
                                        </p:tav>
                                        <p:tav tm="100000">
                                          <p:val>
                                            <p:strVal val="#ppt_x"/>
                                          </p:val>
                                        </p:tav>
                                      </p:tavLst>
                                    </p:anim>
                                    <p:anim calcmode="lin" valueType="num">
                                      <p:cBhvr additive="base">
                                        <p:cTn id="3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ppt_x"/>
                                          </p:val>
                                        </p:tav>
                                        <p:tav tm="100000">
                                          <p:val>
                                            <p:strVal val="#ppt_x"/>
                                          </p:val>
                                        </p:tav>
                                      </p:tavLst>
                                    </p:anim>
                                    <p:anim calcmode="lin" valueType="num">
                                      <p:cBhvr additive="base">
                                        <p:cTn id="36" dur="500" fill="hold"/>
                                        <p:tgtEl>
                                          <p:spTgt spid="7"/>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500" fill="hold"/>
                                        <p:tgtEl>
                                          <p:spTgt spid="8"/>
                                        </p:tgtEl>
                                        <p:attrNameLst>
                                          <p:attrName>ppt_x</p:attrName>
                                        </p:attrNameLst>
                                      </p:cBhvr>
                                      <p:tavLst>
                                        <p:tav tm="0">
                                          <p:val>
                                            <p:strVal val="#ppt_x"/>
                                          </p:val>
                                        </p:tav>
                                        <p:tav tm="100000">
                                          <p:val>
                                            <p:strVal val="#ppt_x"/>
                                          </p:val>
                                        </p:tav>
                                      </p:tavLst>
                                    </p:anim>
                                    <p:anim calcmode="lin" valueType="num">
                                      <p:cBhvr additive="base">
                                        <p:cTn id="4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additive="base">
                                        <p:cTn id="45" dur="500" fill="hold"/>
                                        <p:tgtEl>
                                          <p:spTgt spid="9"/>
                                        </p:tgtEl>
                                        <p:attrNameLst>
                                          <p:attrName>ppt_x</p:attrName>
                                        </p:attrNameLst>
                                      </p:cBhvr>
                                      <p:tavLst>
                                        <p:tav tm="0">
                                          <p:val>
                                            <p:strVal val="#ppt_x"/>
                                          </p:val>
                                        </p:tav>
                                        <p:tav tm="100000">
                                          <p:val>
                                            <p:strVal val="#ppt_x"/>
                                          </p:val>
                                        </p:tav>
                                      </p:tavLst>
                                    </p:anim>
                                    <p:anim calcmode="lin" valueType="num">
                                      <p:cBhvr additive="base">
                                        <p:cTn id="46" dur="500" fill="hold"/>
                                        <p:tgtEl>
                                          <p:spTgt spid="9"/>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additive="base">
                                        <p:cTn id="49" dur="500" fill="hold"/>
                                        <p:tgtEl>
                                          <p:spTgt spid="10"/>
                                        </p:tgtEl>
                                        <p:attrNameLst>
                                          <p:attrName>ppt_x</p:attrName>
                                        </p:attrNameLst>
                                      </p:cBhvr>
                                      <p:tavLst>
                                        <p:tav tm="0">
                                          <p:val>
                                            <p:strVal val="#ppt_x"/>
                                          </p:val>
                                        </p:tav>
                                        <p:tav tm="100000">
                                          <p:val>
                                            <p:strVal val="#ppt_x"/>
                                          </p:val>
                                        </p:tav>
                                      </p:tavLst>
                                    </p:anim>
                                    <p:anim calcmode="lin" valueType="num">
                                      <p:cBhvr additive="base">
                                        <p:cTn id="50" dur="500" fill="hold"/>
                                        <p:tgtEl>
                                          <p:spTgt spid="10"/>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11"/>
                                        </p:tgtEl>
                                        <p:attrNameLst>
                                          <p:attrName>style.visibility</p:attrName>
                                        </p:attrNameLst>
                                      </p:cBhvr>
                                      <p:to>
                                        <p:strVal val="visible"/>
                                      </p:to>
                                    </p:set>
                                    <p:anim calcmode="lin" valueType="num">
                                      <p:cBhvr additive="base">
                                        <p:cTn id="53" dur="500" fill="hold"/>
                                        <p:tgtEl>
                                          <p:spTgt spid="11"/>
                                        </p:tgtEl>
                                        <p:attrNameLst>
                                          <p:attrName>ppt_x</p:attrName>
                                        </p:attrNameLst>
                                      </p:cBhvr>
                                      <p:tavLst>
                                        <p:tav tm="0">
                                          <p:val>
                                            <p:strVal val="#ppt_x"/>
                                          </p:val>
                                        </p:tav>
                                        <p:tav tm="100000">
                                          <p:val>
                                            <p:strVal val="#ppt_x"/>
                                          </p:val>
                                        </p:tav>
                                      </p:tavLst>
                                    </p:anim>
                                    <p:anim calcmode="lin" valueType="num">
                                      <p:cBhvr additive="base">
                                        <p:cTn id="54" dur="500" fill="hold"/>
                                        <p:tgtEl>
                                          <p:spTgt spid="11"/>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20"/>
                                        </p:tgtEl>
                                        <p:attrNameLst>
                                          <p:attrName>style.visibility</p:attrName>
                                        </p:attrNameLst>
                                      </p:cBhvr>
                                      <p:to>
                                        <p:strVal val="visible"/>
                                      </p:to>
                                    </p:set>
                                    <p:anim calcmode="lin" valueType="num">
                                      <p:cBhvr additive="base">
                                        <p:cTn id="57" dur="500" fill="hold"/>
                                        <p:tgtEl>
                                          <p:spTgt spid="20"/>
                                        </p:tgtEl>
                                        <p:attrNameLst>
                                          <p:attrName>ppt_x</p:attrName>
                                        </p:attrNameLst>
                                      </p:cBhvr>
                                      <p:tavLst>
                                        <p:tav tm="0">
                                          <p:val>
                                            <p:strVal val="#ppt_x"/>
                                          </p:val>
                                        </p:tav>
                                        <p:tav tm="100000">
                                          <p:val>
                                            <p:strVal val="#ppt_x"/>
                                          </p:val>
                                        </p:tav>
                                      </p:tavLst>
                                    </p:anim>
                                    <p:anim calcmode="lin" valueType="num">
                                      <p:cBhvr additive="base">
                                        <p:cTn id="58" dur="500" fill="hold"/>
                                        <p:tgtEl>
                                          <p:spTgt spid="20"/>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21"/>
                                        </p:tgtEl>
                                        <p:attrNameLst>
                                          <p:attrName>style.visibility</p:attrName>
                                        </p:attrNameLst>
                                      </p:cBhvr>
                                      <p:to>
                                        <p:strVal val="visible"/>
                                      </p:to>
                                    </p:set>
                                    <p:anim calcmode="lin" valueType="num">
                                      <p:cBhvr additive="base">
                                        <p:cTn id="61" dur="500" fill="hold"/>
                                        <p:tgtEl>
                                          <p:spTgt spid="21"/>
                                        </p:tgtEl>
                                        <p:attrNameLst>
                                          <p:attrName>ppt_x</p:attrName>
                                        </p:attrNameLst>
                                      </p:cBhvr>
                                      <p:tavLst>
                                        <p:tav tm="0">
                                          <p:val>
                                            <p:strVal val="#ppt_x"/>
                                          </p:val>
                                        </p:tav>
                                        <p:tav tm="100000">
                                          <p:val>
                                            <p:strVal val="#ppt_x"/>
                                          </p:val>
                                        </p:tav>
                                      </p:tavLst>
                                    </p:anim>
                                    <p:anim calcmode="lin" valueType="num">
                                      <p:cBhvr additive="base">
                                        <p:cTn id="62"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2"/>
                                        </p:tgtEl>
                                        <p:attrNameLst>
                                          <p:attrName>style.visibility</p:attrName>
                                        </p:attrNameLst>
                                      </p:cBhvr>
                                      <p:to>
                                        <p:strVal val="visible"/>
                                      </p:to>
                                    </p:set>
                                    <p:anim calcmode="lin" valueType="num">
                                      <p:cBhvr additive="base">
                                        <p:cTn id="67" dur="500" fill="hold"/>
                                        <p:tgtEl>
                                          <p:spTgt spid="12"/>
                                        </p:tgtEl>
                                        <p:attrNameLst>
                                          <p:attrName>ppt_x</p:attrName>
                                        </p:attrNameLst>
                                      </p:cBhvr>
                                      <p:tavLst>
                                        <p:tav tm="0">
                                          <p:val>
                                            <p:strVal val="#ppt_x"/>
                                          </p:val>
                                        </p:tav>
                                        <p:tav tm="100000">
                                          <p:val>
                                            <p:strVal val="#ppt_x"/>
                                          </p:val>
                                        </p:tav>
                                      </p:tavLst>
                                    </p:anim>
                                    <p:anim calcmode="lin" valueType="num">
                                      <p:cBhvr additive="base">
                                        <p:cTn id="68" dur="500" fill="hold"/>
                                        <p:tgtEl>
                                          <p:spTgt spid="12"/>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13"/>
                                        </p:tgtEl>
                                        <p:attrNameLst>
                                          <p:attrName>style.visibility</p:attrName>
                                        </p:attrNameLst>
                                      </p:cBhvr>
                                      <p:to>
                                        <p:strVal val="visible"/>
                                      </p:to>
                                    </p:set>
                                    <p:anim calcmode="lin" valueType="num">
                                      <p:cBhvr additive="base">
                                        <p:cTn id="71" dur="500" fill="hold"/>
                                        <p:tgtEl>
                                          <p:spTgt spid="13"/>
                                        </p:tgtEl>
                                        <p:attrNameLst>
                                          <p:attrName>ppt_x</p:attrName>
                                        </p:attrNameLst>
                                      </p:cBhvr>
                                      <p:tavLst>
                                        <p:tav tm="0">
                                          <p:val>
                                            <p:strVal val="#ppt_x"/>
                                          </p:val>
                                        </p:tav>
                                        <p:tav tm="100000">
                                          <p:val>
                                            <p:strVal val="#ppt_x"/>
                                          </p:val>
                                        </p:tav>
                                      </p:tavLst>
                                    </p:anim>
                                    <p:anim calcmode="lin" valueType="num">
                                      <p:cBhvr additive="base">
                                        <p:cTn id="7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grpId="0" nodeType="clickEffect">
                                  <p:stCondLst>
                                    <p:cond delay="0"/>
                                  </p:stCondLst>
                                  <p:childTnLst>
                                    <p:set>
                                      <p:cBhvr>
                                        <p:cTn id="76" dur="1" fill="hold">
                                          <p:stCondLst>
                                            <p:cond delay="0"/>
                                          </p:stCondLst>
                                        </p:cTn>
                                        <p:tgtEl>
                                          <p:spTgt spid="15"/>
                                        </p:tgtEl>
                                        <p:attrNameLst>
                                          <p:attrName>style.visibility</p:attrName>
                                        </p:attrNameLst>
                                      </p:cBhvr>
                                      <p:to>
                                        <p:strVal val="visible"/>
                                      </p:to>
                                    </p:set>
                                    <p:anim calcmode="lin" valueType="num">
                                      <p:cBhvr additive="base">
                                        <p:cTn id="77" dur="500" fill="hold"/>
                                        <p:tgtEl>
                                          <p:spTgt spid="15"/>
                                        </p:tgtEl>
                                        <p:attrNameLst>
                                          <p:attrName>ppt_x</p:attrName>
                                        </p:attrNameLst>
                                      </p:cBhvr>
                                      <p:tavLst>
                                        <p:tav tm="0">
                                          <p:val>
                                            <p:strVal val="#ppt_x"/>
                                          </p:val>
                                        </p:tav>
                                        <p:tav tm="100000">
                                          <p:val>
                                            <p:strVal val="#ppt_x"/>
                                          </p:val>
                                        </p:tav>
                                      </p:tavLst>
                                    </p:anim>
                                    <p:anim calcmode="lin" valueType="num">
                                      <p:cBhvr additive="base">
                                        <p:cTn id="78" dur="500" fill="hold"/>
                                        <p:tgtEl>
                                          <p:spTgt spid="15"/>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17"/>
                                        </p:tgtEl>
                                        <p:attrNameLst>
                                          <p:attrName>style.visibility</p:attrName>
                                        </p:attrNameLst>
                                      </p:cBhvr>
                                      <p:to>
                                        <p:strVal val="visible"/>
                                      </p:to>
                                    </p:set>
                                    <p:anim calcmode="lin" valueType="num">
                                      <p:cBhvr additive="base">
                                        <p:cTn id="81" dur="500" fill="hold"/>
                                        <p:tgtEl>
                                          <p:spTgt spid="17"/>
                                        </p:tgtEl>
                                        <p:attrNameLst>
                                          <p:attrName>ppt_x</p:attrName>
                                        </p:attrNameLst>
                                      </p:cBhvr>
                                      <p:tavLst>
                                        <p:tav tm="0">
                                          <p:val>
                                            <p:strVal val="#ppt_x"/>
                                          </p:val>
                                        </p:tav>
                                        <p:tav tm="100000">
                                          <p:val>
                                            <p:strVal val="#ppt_x"/>
                                          </p:val>
                                        </p:tav>
                                      </p:tavLst>
                                    </p:anim>
                                    <p:anim calcmode="lin" valueType="num">
                                      <p:cBhvr additive="base">
                                        <p:cTn id="82" dur="500" fill="hold"/>
                                        <p:tgtEl>
                                          <p:spTgt spid="17"/>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18"/>
                                        </p:tgtEl>
                                        <p:attrNameLst>
                                          <p:attrName>style.visibility</p:attrName>
                                        </p:attrNameLst>
                                      </p:cBhvr>
                                      <p:to>
                                        <p:strVal val="visible"/>
                                      </p:to>
                                    </p:set>
                                    <p:anim calcmode="lin" valueType="num">
                                      <p:cBhvr additive="base">
                                        <p:cTn id="85" dur="500" fill="hold"/>
                                        <p:tgtEl>
                                          <p:spTgt spid="18"/>
                                        </p:tgtEl>
                                        <p:attrNameLst>
                                          <p:attrName>ppt_x</p:attrName>
                                        </p:attrNameLst>
                                      </p:cBhvr>
                                      <p:tavLst>
                                        <p:tav tm="0">
                                          <p:val>
                                            <p:strVal val="#ppt_x"/>
                                          </p:val>
                                        </p:tav>
                                        <p:tav tm="100000">
                                          <p:val>
                                            <p:strVal val="#ppt_x"/>
                                          </p:val>
                                        </p:tav>
                                      </p:tavLst>
                                    </p:anim>
                                    <p:anim calcmode="lin" valueType="num">
                                      <p:cBhvr additive="base">
                                        <p:cTn id="86" dur="500" fill="hold"/>
                                        <p:tgtEl>
                                          <p:spTgt spid="18"/>
                                        </p:tgtEl>
                                        <p:attrNameLst>
                                          <p:attrName>ppt_y</p:attrName>
                                        </p:attrNameLst>
                                      </p:cBhvr>
                                      <p:tavLst>
                                        <p:tav tm="0">
                                          <p:val>
                                            <p:strVal val="1+#ppt_h/2"/>
                                          </p:val>
                                        </p:tav>
                                        <p:tav tm="100000">
                                          <p:val>
                                            <p:strVal val="#ppt_y"/>
                                          </p:val>
                                        </p:tav>
                                      </p:tavLst>
                                    </p:anim>
                                  </p:childTnLst>
                                </p:cTn>
                              </p:par>
                              <p:par>
                                <p:cTn id="87" presetID="2" presetClass="entr" presetSubtype="4" fill="hold" grpId="0" nodeType="withEffect">
                                  <p:stCondLst>
                                    <p:cond delay="0"/>
                                  </p:stCondLst>
                                  <p:childTnLst>
                                    <p:set>
                                      <p:cBhvr>
                                        <p:cTn id="88" dur="1" fill="hold">
                                          <p:stCondLst>
                                            <p:cond delay="0"/>
                                          </p:stCondLst>
                                        </p:cTn>
                                        <p:tgtEl>
                                          <p:spTgt spid="16"/>
                                        </p:tgtEl>
                                        <p:attrNameLst>
                                          <p:attrName>style.visibility</p:attrName>
                                        </p:attrNameLst>
                                      </p:cBhvr>
                                      <p:to>
                                        <p:strVal val="visible"/>
                                      </p:to>
                                    </p:set>
                                    <p:anim calcmode="lin" valueType="num">
                                      <p:cBhvr additive="base">
                                        <p:cTn id="89" dur="500" fill="hold"/>
                                        <p:tgtEl>
                                          <p:spTgt spid="16"/>
                                        </p:tgtEl>
                                        <p:attrNameLst>
                                          <p:attrName>ppt_x</p:attrName>
                                        </p:attrNameLst>
                                      </p:cBhvr>
                                      <p:tavLst>
                                        <p:tav tm="0">
                                          <p:val>
                                            <p:strVal val="#ppt_x"/>
                                          </p:val>
                                        </p:tav>
                                        <p:tav tm="100000">
                                          <p:val>
                                            <p:strVal val="#ppt_x"/>
                                          </p:val>
                                        </p:tav>
                                      </p:tavLst>
                                    </p:anim>
                                    <p:anim calcmode="lin" valueType="num">
                                      <p:cBhvr additive="base">
                                        <p:cTn id="90" dur="500" fill="hold"/>
                                        <p:tgtEl>
                                          <p:spTgt spid="16"/>
                                        </p:tgtEl>
                                        <p:attrNameLst>
                                          <p:attrName>ppt_y</p:attrName>
                                        </p:attrNameLst>
                                      </p:cBhvr>
                                      <p:tavLst>
                                        <p:tav tm="0">
                                          <p:val>
                                            <p:strVal val="1+#ppt_h/2"/>
                                          </p:val>
                                        </p:tav>
                                        <p:tav tm="100000">
                                          <p:val>
                                            <p:strVal val="#ppt_y"/>
                                          </p:val>
                                        </p:tav>
                                      </p:tavLst>
                                    </p:anim>
                                  </p:childTnLst>
                                </p:cTn>
                              </p:par>
                              <p:par>
                                <p:cTn id="91" presetID="2" presetClass="entr" presetSubtype="4" fill="hold" grpId="0" nodeType="withEffect">
                                  <p:stCondLst>
                                    <p:cond delay="0"/>
                                  </p:stCondLst>
                                  <p:childTnLst>
                                    <p:set>
                                      <p:cBhvr>
                                        <p:cTn id="92" dur="1" fill="hold">
                                          <p:stCondLst>
                                            <p:cond delay="0"/>
                                          </p:stCondLst>
                                        </p:cTn>
                                        <p:tgtEl>
                                          <p:spTgt spid="19"/>
                                        </p:tgtEl>
                                        <p:attrNameLst>
                                          <p:attrName>style.visibility</p:attrName>
                                        </p:attrNameLst>
                                      </p:cBhvr>
                                      <p:to>
                                        <p:strVal val="visible"/>
                                      </p:to>
                                    </p:set>
                                    <p:anim calcmode="lin" valueType="num">
                                      <p:cBhvr additive="base">
                                        <p:cTn id="93" dur="500" fill="hold"/>
                                        <p:tgtEl>
                                          <p:spTgt spid="19"/>
                                        </p:tgtEl>
                                        <p:attrNameLst>
                                          <p:attrName>ppt_x</p:attrName>
                                        </p:attrNameLst>
                                      </p:cBhvr>
                                      <p:tavLst>
                                        <p:tav tm="0">
                                          <p:val>
                                            <p:strVal val="#ppt_x"/>
                                          </p:val>
                                        </p:tav>
                                        <p:tav tm="100000">
                                          <p:val>
                                            <p:strVal val="#ppt_x"/>
                                          </p:val>
                                        </p:tav>
                                      </p:tavLst>
                                    </p:anim>
                                    <p:anim calcmode="lin" valueType="num">
                                      <p:cBhvr additive="base">
                                        <p:cTn id="9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P spid="5" grpId="0" animBg="1"/>
      <p:bldP spid="6" grpId="0" animBg="1"/>
      <p:bldP spid="7" grpId="0" animBg="1"/>
      <p:bldP spid="8" grpId="0" animBg="1"/>
      <p:bldP spid="9" grpId="0" animBg="1"/>
      <p:bldP spid="10" grpId="0" animBg="1"/>
      <p:bldP spid="11" grpId="0" animBg="1"/>
      <p:bldP spid="12" grpId="0" animBg="1"/>
      <p:bldP spid="13" grpId="0" animBg="1"/>
      <p:bldP spid="15" grpId="0" animBg="1"/>
      <p:bldP spid="16" grpId="0" animBg="1"/>
      <p:bldP spid="17" grpId="0" animBg="1"/>
      <p:bldP spid="18" grpId="0" animBg="1"/>
      <p:bldP spid="19" grpId="0" animBg="1"/>
      <p:bldP spid="20" grpId="0" animBg="1"/>
      <p:bldP spid="2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4400" b="1" dirty="0" smtClean="0">
                <a:solidFill>
                  <a:schemeClr val="tx1"/>
                </a:solidFill>
                <a:latin typeface="方正姚体" panose="02010601030101010101" pitchFamily="2" charset="-122"/>
                <a:ea typeface="方正姚体" panose="02010601030101010101" pitchFamily="2" charset="-122"/>
              </a:rPr>
              <a:t>二、土地增值税的概念</a:t>
            </a:r>
            <a:endParaRPr lang="zh-CN" altLang="en-US" sz="4400" b="1" dirty="0">
              <a:solidFill>
                <a:schemeClr val="tx1"/>
              </a:solidFill>
              <a:latin typeface="方正姚体" panose="02010601030101010101" pitchFamily="2" charset="-122"/>
              <a:ea typeface="方正姚体" panose="02010601030101010101" pitchFamily="2" charset="-122"/>
            </a:endParaRPr>
          </a:p>
        </p:txBody>
      </p:sp>
      <p:sp>
        <p:nvSpPr>
          <p:cNvPr id="4" name="TextBox 3"/>
          <p:cNvSpPr txBox="1"/>
          <p:nvPr/>
        </p:nvSpPr>
        <p:spPr>
          <a:xfrm>
            <a:off x="107505" y="1680020"/>
            <a:ext cx="8712966" cy="646331"/>
          </a:xfrm>
          <a:prstGeom prst="rect">
            <a:avLst/>
          </a:prstGeom>
          <a:noFill/>
          <a:ln>
            <a:noFill/>
          </a:ln>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zh-CN" altLang="en-US" sz="3600" b="1" dirty="0" smtClean="0">
                <a:latin typeface="方正姚体" panose="02010601030101010101" pitchFamily="2" charset="-122"/>
                <a:ea typeface="方正姚体" panose="02010601030101010101" pitchFamily="2" charset="-122"/>
              </a:rPr>
              <a:t>（一）增值税、所得税与土地增值税异同</a:t>
            </a:r>
            <a:endParaRPr lang="zh-CN" altLang="en-US" sz="3600" b="1" dirty="0">
              <a:latin typeface="方正姚体" panose="02010601030101010101" pitchFamily="2" charset="-122"/>
              <a:ea typeface="方正姚体" panose="02010601030101010101" pitchFamily="2" charset="-122"/>
            </a:endParaRPr>
          </a:p>
        </p:txBody>
      </p:sp>
      <p:sp>
        <p:nvSpPr>
          <p:cNvPr id="6" name="圆角矩形 5"/>
          <p:cNvSpPr/>
          <p:nvPr/>
        </p:nvSpPr>
        <p:spPr>
          <a:xfrm>
            <a:off x="683568" y="2564904"/>
            <a:ext cx="2304256" cy="576064"/>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CN" altLang="en-US" sz="3200" b="1" dirty="0" smtClean="0">
                <a:latin typeface="方正姚体" panose="02010601030101010101" pitchFamily="2" charset="-122"/>
                <a:ea typeface="方正姚体" panose="02010601030101010101" pitchFamily="2" charset="-122"/>
              </a:rPr>
              <a:t>增值税</a:t>
            </a:r>
            <a:endParaRPr lang="zh-CN" altLang="en-US" sz="3200" b="1" dirty="0">
              <a:latin typeface="方正姚体" panose="02010601030101010101" pitchFamily="2" charset="-122"/>
              <a:ea typeface="方正姚体" panose="02010601030101010101" pitchFamily="2" charset="-122"/>
            </a:endParaRPr>
          </a:p>
        </p:txBody>
      </p:sp>
      <p:sp>
        <p:nvSpPr>
          <p:cNvPr id="7" name="圆角矩形 6"/>
          <p:cNvSpPr/>
          <p:nvPr/>
        </p:nvSpPr>
        <p:spPr>
          <a:xfrm>
            <a:off x="467544" y="3429000"/>
            <a:ext cx="576064" cy="3096344"/>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zh-CN" altLang="en-US" sz="2800" dirty="0" smtClean="0">
                <a:latin typeface="方正姚体" panose="02010601030101010101" pitchFamily="2" charset="-122"/>
                <a:ea typeface="方正姚体" panose="02010601030101010101" pitchFamily="2" charset="-122"/>
              </a:rPr>
              <a:t>企业概念</a:t>
            </a:r>
            <a:endParaRPr lang="zh-CN" altLang="en-US" sz="2800" dirty="0">
              <a:latin typeface="方正姚体" panose="02010601030101010101" pitchFamily="2" charset="-122"/>
              <a:ea typeface="方正姚体" panose="02010601030101010101" pitchFamily="2" charset="-122"/>
            </a:endParaRPr>
          </a:p>
        </p:txBody>
      </p:sp>
      <p:sp>
        <p:nvSpPr>
          <p:cNvPr id="8" name="圆角矩形 7"/>
          <p:cNvSpPr/>
          <p:nvPr/>
        </p:nvSpPr>
        <p:spPr>
          <a:xfrm>
            <a:off x="1255238" y="3501008"/>
            <a:ext cx="1732585" cy="504056"/>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zh-CN" altLang="en-US" sz="2800" dirty="0">
                <a:solidFill>
                  <a:schemeClr val="dk1"/>
                </a:solidFill>
                <a:latin typeface="方正姚体" panose="02010601030101010101" pitchFamily="2" charset="-122"/>
                <a:ea typeface="方正姚体" panose="02010601030101010101" pitchFamily="2" charset="-122"/>
              </a:rPr>
              <a:t>销项</a:t>
            </a:r>
            <a:endParaRPr lang="zh-CN" altLang="en-US" sz="2800" dirty="0">
              <a:solidFill>
                <a:schemeClr val="dk1"/>
              </a:solidFill>
              <a:latin typeface="方正姚体" panose="02010601030101010101" pitchFamily="2" charset="-122"/>
              <a:ea typeface="方正姚体" panose="02010601030101010101" pitchFamily="2" charset="-122"/>
            </a:endParaRPr>
          </a:p>
        </p:txBody>
      </p:sp>
      <p:sp>
        <p:nvSpPr>
          <p:cNvPr id="9" name="圆角矩形 8"/>
          <p:cNvSpPr/>
          <p:nvPr/>
        </p:nvSpPr>
        <p:spPr>
          <a:xfrm>
            <a:off x="1259632" y="4437112"/>
            <a:ext cx="1728192" cy="504056"/>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zh-CN" altLang="en-US" sz="2800" dirty="0">
                <a:solidFill>
                  <a:schemeClr val="dk1"/>
                </a:solidFill>
                <a:latin typeface="方正姚体" panose="02010601030101010101" pitchFamily="2" charset="-122"/>
                <a:ea typeface="方正姚体" panose="02010601030101010101" pitchFamily="2" charset="-122"/>
              </a:rPr>
              <a:t>进项</a:t>
            </a:r>
            <a:endParaRPr lang="zh-CN" altLang="en-US" sz="2800" dirty="0">
              <a:solidFill>
                <a:schemeClr val="dk1"/>
              </a:solidFill>
              <a:latin typeface="方正姚体" panose="02010601030101010101" pitchFamily="2" charset="-122"/>
              <a:ea typeface="方正姚体" panose="02010601030101010101" pitchFamily="2" charset="-122"/>
            </a:endParaRPr>
          </a:p>
        </p:txBody>
      </p:sp>
      <p:sp>
        <p:nvSpPr>
          <p:cNvPr id="10" name="圆角矩形 9"/>
          <p:cNvSpPr/>
          <p:nvPr/>
        </p:nvSpPr>
        <p:spPr>
          <a:xfrm>
            <a:off x="1259632" y="5373216"/>
            <a:ext cx="1728192" cy="1152128"/>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zh-CN" altLang="en-US" sz="2800" dirty="0" smtClean="0">
                <a:solidFill>
                  <a:schemeClr val="dk1"/>
                </a:solidFill>
                <a:latin typeface="方正姚体" panose="02010601030101010101" pitchFamily="2" charset="-122"/>
                <a:ea typeface="方正姚体" panose="02010601030101010101" pitchFamily="2" charset="-122"/>
              </a:rPr>
              <a:t>按月缴纳</a:t>
            </a:r>
            <a:endParaRPr lang="zh-CN" altLang="en-US" sz="2800" dirty="0">
              <a:solidFill>
                <a:schemeClr val="dk1"/>
              </a:solidFill>
              <a:latin typeface="方正姚体" panose="02010601030101010101" pitchFamily="2" charset="-122"/>
              <a:ea typeface="方正姚体" panose="02010601030101010101" pitchFamily="2" charset="-122"/>
            </a:endParaRPr>
          </a:p>
        </p:txBody>
      </p:sp>
      <p:sp>
        <p:nvSpPr>
          <p:cNvPr id="11" name="圆角矩形 10"/>
          <p:cNvSpPr/>
          <p:nvPr/>
        </p:nvSpPr>
        <p:spPr>
          <a:xfrm>
            <a:off x="3563888" y="2564904"/>
            <a:ext cx="2304256" cy="576064"/>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CN" altLang="en-US" sz="3200" b="1" dirty="0" smtClean="0">
                <a:latin typeface="方正姚体" panose="02010601030101010101" pitchFamily="2" charset="-122"/>
                <a:ea typeface="方正姚体" panose="02010601030101010101" pitchFamily="2" charset="-122"/>
              </a:rPr>
              <a:t>所得税</a:t>
            </a:r>
            <a:endParaRPr lang="zh-CN" altLang="en-US" sz="3200" b="1" dirty="0">
              <a:latin typeface="方正姚体" panose="02010601030101010101" pitchFamily="2" charset="-122"/>
              <a:ea typeface="方正姚体" panose="02010601030101010101" pitchFamily="2" charset="-122"/>
            </a:endParaRPr>
          </a:p>
        </p:txBody>
      </p:sp>
      <p:sp>
        <p:nvSpPr>
          <p:cNvPr id="12" name="圆角矩形 11"/>
          <p:cNvSpPr/>
          <p:nvPr/>
        </p:nvSpPr>
        <p:spPr>
          <a:xfrm>
            <a:off x="3347864" y="3429000"/>
            <a:ext cx="576064" cy="309634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zh-CN" altLang="en-US" sz="2800" dirty="0" smtClean="0">
                <a:latin typeface="方正姚体" panose="02010601030101010101" pitchFamily="2" charset="-122"/>
                <a:ea typeface="方正姚体" panose="02010601030101010101" pitchFamily="2" charset="-122"/>
              </a:rPr>
              <a:t>企业概念</a:t>
            </a:r>
            <a:endParaRPr lang="zh-CN" altLang="en-US" sz="2800" dirty="0">
              <a:latin typeface="方正姚体" panose="02010601030101010101" pitchFamily="2" charset="-122"/>
              <a:ea typeface="方正姚体" panose="02010601030101010101" pitchFamily="2" charset="-122"/>
            </a:endParaRPr>
          </a:p>
        </p:txBody>
      </p:sp>
      <p:sp>
        <p:nvSpPr>
          <p:cNvPr id="13" name="圆角矩形 12"/>
          <p:cNvSpPr/>
          <p:nvPr/>
        </p:nvSpPr>
        <p:spPr>
          <a:xfrm>
            <a:off x="4135558" y="3501008"/>
            <a:ext cx="1732585" cy="50405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zh-CN" altLang="en-US" sz="2800" dirty="0">
                <a:solidFill>
                  <a:schemeClr val="dk1"/>
                </a:solidFill>
                <a:latin typeface="方正姚体" panose="02010601030101010101" pitchFamily="2" charset="-122"/>
                <a:ea typeface="方正姚体" panose="02010601030101010101" pitchFamily="2" charset="-122"/>
              </a:rPr>
              <a:t>收入</a:t>
            </a:r>
            <a:endParaRPr lang="zh-CN" altLang="en-US" sz="2800" dirty="0">
              <a:solidFill>
                <a:schemeClr val="dk1"/>
              </a:solidFill>
              <a:latin typeface="方正姚体" panose="02010601030101010101" pitchFamily="2" charset="-122"/>
              <a:ea typeface="方正姚体" panose="02010601030101010101" pitchFamily="2" charset="-122"/>
            </a:endParaRPr>
          </a:p>
        </p:txBody>
      </p:sp>
      <p:sp>
        <p:nvSpPr>
          <p:cNvPr id="14" name="圆角矩形 13"/>
          <p:cNvSpPr/>
          <p:nvPr/>
        </p:nvSpPr>
        <p:spPr>
          <a:xfrm>
            <a:off x="4139952" y="4437112"/>
            <a:ext cx="1728192" cy="50405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zh-CN" altLang="en-US" sz="2800" dirty="0">
                <a:solidFill>
                  <a:schemeClr val="dk1"/>
                </a:solidFill>
                <a:latin typeface="方正姚体" panose="02010601030101010101" pitchFamily="2" charset="-122"/>
                <a:ea typeface="方正姚体" panose="02010601030101010101" pitchFamily="2" charset="-122"/>
              </a:rPr>
              <a:t>成本</a:t>
            </a:r>
            <a:endParaRPr lang="zh-CN" altLang="en-US" sz="2800" dirty="0">
              <a:solidFill>
                <a:schemeClr val="dk1"/>
              </a:solidFill>
              <a:latin typeface="方正姚体" panose="02010601030101010101" pitchFamily="2" charset="-122"/>
              <a:ea typeface="方正姚体" panose="02010601030101010101" pitchFamily="2" charset="-122"/>
            </a:endParaRPr>
          </a:p>
        </p:txBody>
      </p:sp>
      <p:sp>
        <p:nvSpPr>
          <p:cNvPr id="15" name="圆角矩形 14"/>
          <p:cNvSpPr/>
          <p:nvPr/>
        </p:nvSpPr>
        <p:spPr>
          <a:xfrm>
            <a:off x="4139952" y="5373216"/>
            <a:ext cx="1728192" cy="1152128"/>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zh-CN" altLang="en-US" sz="2800" dirty="0">
                <a:solidFill>
                  <a:schemeClr val="dk1"/>
                </a:solidFill>
                <a:latin typeface="方正姚体" panose="02010601030101010101" pitchFamily="2" charset="-122"/>
                <a:ea typeface="方正姚体" panose="02010601030101010101" pitchFamily="2" charset="-122"/>
              </a:rPr>
              <a:t>年度纳税</a:t>
            </a:r>
            <a:endParaRPr lang="zh-CN" altLang="en-US" sz="2800" dirty="0">
              <a:solidFill>
                <a:schemeClr val="dk1"/>
              </a:solidFill>
              <a:latin typeface="方正姚体" panose="02010601030101010101" pitchFamily="2" charset="-122"/>
              <a:ea typeface="方正姚体" panose="02010601030101010101" pitchFamily="2" charset="-122"/>
            </a:endParaRPr>
          </a:p>
        </p:txBody>
      </p:sp>
      <p:sp>
        <p:nvSpPr>
          <p:cNvPr id="16" name="圆角矩形 15"/>
          <p:cNvSpPr/>
          <p:nvPr/>
        </p:nvSpPr>
        <p:spPr>
          <a:xfrm>
            <a:off x="6516216" y="2550297"/>
            <a:ext cx="2304256" cy="576064"/>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CN" altLang="en-US" sz="3200" b="1" dirty="0" smtClean="0">
                <a:latin typeface="方正姚体" panose="02010601030101010101" pitchFamily="2" charset="-122"/>
                <a:ea typeface="方正姚体" panose="02010601030101010101" pitchFamily="2" charset="-122"/>
              </a:rPr>
              <a:t>土地增值税</a:t>
            </a:r>
            <a:endParaRPr lang="zh-CN" altLang="en-US" sz="3200" b="1" dirty="0">
              <a:latin typeface="方正姚体" panose="02010601030101010101" pitchFamily="2" charset="-122"/>
              <a:ea typeface="方正姚体" panose="02010601030101010101" pitchFamily="2" charset="-122"/>
            </a:endParaRPr>
          </a:p>
        </p:txBody>
      </p:sp>
      <p:sp>
        <p:nvSpPr>
          <p:cNvPr id="17" name="圆角矩形 16"/>
          <p:cNvSpPr/>
          <p:nvPr/>
        </p:nvSpPr>
        <p:spPr>
          <a:xfrm>
            <a:off x="6300192" y="3414393"/>
            <a:ext cx="576064" cy="3096344"/>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smtClean="0">
                <a:latin typeface="方正姚体" panose="02010601030101010101" pitchFamily="2" charset="-122"/>
                <a:ea typeface="方正姚体" panose="02010601030101010101" pitchFamily="2" charset="-122"/>
              </a:rPr>
              <a:t>项目概念</a:t>
            </a:r>
            <a:endParaRPr lang="zh-CN" altLang="en-US" sz="2800" dirty="0">
              <a:latin typeface="方正姚体" panose="02010601030101010101" pitchFamily="2" charset="-122"/>
              <a:ea typeface="方正姚体" panose="02010601030101010101" pitchFamily="2" charset="-122"/>
            </a:endParaRPr>
          </a:p>
        </p:txBody>
      </p:sp>
      <p:sp>
        <p:nvSpPr>
          <p:cNvPr id="18" name="圆角矩形 17"/>
          <p:cNvSpPr/>
          <p:nvPr/>
        </p:nvSpPr>
        <p:spPr>
          <a:xfrm>
            <a:off x="7087886" y="3486401"/>
            <a:ext cx="1732585" cy="504056"/>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solidFill>
                  <a:schemeClr val="dk1"/>
                </a:solidFill>
                <a:latin typeface="方正姚体" panose="02010601030101010101" pitchFamily="2" charset="-122"/>
                <a:ea typeface="方正姚体" panose="02010601030101010101" pitchFamily="2" charset="-122"/>
              </a:rPr>
              <a:t>收入</a:t>
            </a:r>
            <a:endParaRPr lang="zh-CN" altLang="en-US" sz="2800" dirty="0">
              <a:solidFill>
                <a:schemeClr val="dk1"/>
              </a:solidFill>
              <a:latin typeface="方正姚体" panose="02010601030101010101" pitchFamily="2" charset="-122"/>
              <a:ea typeface="方正姚体" panose="02010601030101010101" pitchFamily="2" charset="-122"/>
            </a:endParaRPr>
          </a:p>
        </p:txBody>
      </p:sp>
      <p:sp>
        <p:nvSpPr>
          <p:cNvPr id="19" name="圆角矩形 18"/>
          <p:cNvSpPr/>
          <p:nvPr/>
        </p:nvSpPr>
        <p:spPr>
          <a:xfrm>
            <a:off x="7092280" y="4422505"/>
            <a:ext cx="1728192" cy="504056"/>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solidFill>
                  <a:schemeClr val="dk1"/>
                </a:solidFill>
                <a:latin typeface="方正姚体" panose="02010601030101010101" pitchFamily="2" charset="-122"/>
                <a:ea typeface="方正姚体" panose="02010601030101010101" pitchFamily="2" charset="-122"/>
              </a:rPr>
              <a:t>扣除项目</a:t>
            </a:r>
            <a:endParaRPr lang="zh-CN" altLang="en-US" sz="2800" dirty="0">
              <a:solidFill>
                <a:schemeClr val="dk1"/>
              </a:solidFill>
              <a:latin typeface="方正姚体" panose="02010601030101010101" pitchFamily="2" charset="-122"/>
              <a:ea typeface="方正姚体" panose="02010601030101010101" pitchFamily="2" charset="-122"/>
            </a:endParaRPr>
          </a:p>
        </p:txBody>
      </p:sp>
      <p:sp>
        <p:nvSpPr>
          <p:cNvPr id="20" name="圆角矩形 19"/>
          <p:cNvSpPr/>
          <p:nvPr/>
        </p:nvSpPr>
        <p:spPr>
          <a:xfrm>
            <a:off x="7092280" y="5358609"/>
            <a:ext cx="1728192" cy="1152128"/>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solidFill>
                  <a:schemeClr val="dk1"/>
                </a:solidFill>
                <a:latin typeface="方正姚体" panose="02010601030101010101" pitchFamily="2" charset="-122"/>
                <a:ea typeface="方正姚体" panose="02010601030101010101" pitchFamily="2" charset="-122"/>
              </a:rPr>
              <a:t>跨年度、一次清算</a:t>
            </a:r>
            <a:endParaRPr lang="zh-CN" altLang="en-US" sz="2800" dirty="0">
              <a:solidFill>
                <a:schemeClr val="dk1"/>
              </a:solidFill>
              <a:latin typeface="方正姚体" panose="02010601030101010101" pitchFamily="2" charset="-122"/>
              <a:ea typeface="方正姚体" panose="02010601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ppt_x"/>
                                          </p:val>
                                        </p:tav>
                                        <p:tav tm="100000">
                                          <p:val>
                                            <p:strVal val="#ppt_x"/>
                                          </p:val>
                                        </p:tav>
                                      </p:tavLst>
                                    </p:anim>
                                    <p:anim calcmode="lin" valueType="num">
                                      <p:cBhvr additive="base">
                                        <p:cTn id="24"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1"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ppt_x"/>
                                          </p:val>
                                        </p:tav>
                                        <p:tav tm="100000">
                                          <p:val>
                                            <p:strVal val="#ppt_x"/>
                                          </p:val>
                                        </p:tav>
                                      </p:tavLst>
                                    </p:anim>
                                    <p:anim calcmode="lin" valueType="num">
                                      <p:cBhvr additive="base">
                                        <p:cTn id="30" dur="500" fill="hold"/>
                                        <p:tgtEl>
                                          <p:spTgt spid="11"/>
                                        </p:tgtEl>
                                        <p:attrNameLst>
                                          <p:attrName>ppt_y</p:attrName>
                                        </p:attrNameLst>
                                      </p:cBhvr>
                                      <p:tavLst>
                                        <p:tav tm="0">
                                          <p:val>
                                            <p:strVal val="0-#ppt_h/2"/>
                                          </p:val>
                                        </p:tav>
                                        <p:tav tm="100000">
                                          <p:val>
                                            <p:strVal val="#ppt_y"/>
                                          </p:val>
                                        </p:tav>
                                      </p:tavLst>
                                    </p:anim>
                                  </p:childTnLst>
                                </p:cTn>
                              </p:par>
                              <p:par>
                                <p:cTn id="31" presetID="2" presetClass="entr" presetSubtype="1"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fill="hold"/>
                                        <p:tgtEl>
                                          <p:spTgt spid="12"/>
                                        </p:tgtEl>
                                        <p:attrNameLst>
                                          <p:attrName>ppt_x</p:attrName>
                                        </p:attrNameLst>
                                      </p:cBhvr>
                                      <p:tavLst>
                                        <p:tav tm="0">
                                          <p:val>
                                            <p:strVal val="#ppt_x"/>
                                          </p:val>
                                        </p:tav>
                                        <p:tav tm="100000">
                                          <p:val>
                                            <p:strVal val="#ppt_x"/>
                                          </p:val>
                                        </p:tav>
                                      </p:tavLst>
                                    </p:anim>
                                    <p:anim calcmode="lin" valueType="num">
                                      <p:cBhvr additive="base">
                                        <p:cTn id="34" dur="500" fill="hold"/>
                                        <p:tgtEl>
                                          <p:spTgt spid="12"/>
                                        </p:tgtEl>
                                        <p:attrNameLst>
                                          <p:attrName>ppt_y</p:attrName>
                                        </p:attrNameLst>
                                      </p:cBhvr>
                                      <p:tavLst>
                                        <p:tav tm="0">
                                          <p:val>
                                            <p:strVal val="0-#ppt_h/2"/>
                                          </p:val>
                                        </p:tav>
                                        <p:tav tm="100000">
                                          <p:val>
                                            <p:strVal val="#ppt_y"/>
                                          </p:val>
                                        </p:tav>
                                      </p:tavLst>
                                    </p:anim>
                                  </p:childTnLst>
                                </p:cTn>
                              </p:par>
                              <p:par>
                                <p:cTn id="35" presetID="2" presetClass="entr" presetSubtype="1"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ppt_x"/>
                                          </p:val>
                                        </p:tav>
                                        <p:tav tm="100000">
                                          <p:val>
                                            <p:strVal val="#ppt_x"/>
                                          </p:val>
                                        </p:tav>
                                      </p:tavLst>
                                    </p:anim>
                                    <p:anim calcmode="lin" valueType="num">
                                      <p:cBhvr additive="base">
                                        <p:cTn id="38" dur="500" fill="hold"/>
                                        <p:tgtEl>
                                          <p:spTgt spid="13"/>
                                        </p:tgtEl>
                                        <p:attrNameLst>
                                          <p:attrName>ppt_y</p:attrName>
                                        </p:attrNameLst>
                                      </p:cBhvr>
                                      <p:tavLst>
                                        <p:tav tm="0">
                                          <p:val>
                                            <p:strVal val="0-#ppt_h/2"/>
                                          </p:val>
                                        </p:tav>
                                        <p:tav tm="100000">
                                          <p:val>
                                            <p:strVal val="#ppt_y"/>
                                          </p:val>
                                        </p:tav>
                                      </p:tavLst>
                                    </p:anim>
                                  </p:childTnLst>
                                </p:cTn>
                              </p:par>
                              <p:par>
                                <p:cTn id="39" presetID="2" presetClass="entr" presetSubtype="1"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500" fill="hold"/>
                                        <p:tgtEl>
                                          <p:spTgt spid="14"/>
                                        </p:tgtEl>
                                        <p:attrNameLst>
                                          <p:attrName>ppt_x</p:attrName>
                                        </p:attrNameLst>
                                      </p:cBhvr>
                                      <p:tavLst>
                                        <p:tav tm="0">
                                          <p:val>
                                            <p:strVal val="#ppt_x"/>
                                          </p:val>
                                        </p:tav>
                                        <p:tav tm="100000">
                                          <p:val>
                                            <p:strVal val="#ppt_x"/>
                                          </p:val>
                                        </p:tav>
                                      </p:tavLst>
                                    </p:anim>
                                    <p:anim calcmode="lin" valueType="num">
                                      <p:cBhvr additive="base">
                                        <p:cTn id="42" dur="500" fill="hold"/>
                                        <p:tgtEl>
                                          <p:spTgt spid="14"/>
                                        </p:tgtEl>
                                        <p:attrNameLst>
                                          <p:attrName>ppt_y</p:attrName>
                                        </p:attrNameLst>
                                      </p:cBhvr>
                                      <p:tavLst>
                                        <p:tav tm="0">
                                          <p:val>
                                            <p:strVal val="0-#ppt_h/2"/>
                                          </p:val>
                                        </p:tav>
                                        <p:tav tm="100000">
                                          <p:val>
                                            <p:strVal val="#ppt_y"/>
                                          </p:val>
                                        </p:tav>
                                      </p:tavLst>
                                    </p:anim>
                                  </p:childTnLst>
                                </p:cTn>
                              </p:par>
                              <p:par>
                                <p:cTn id="43" presetID="2" presetClass="entr" presetSubtype="1"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anim calcmode="lin" valueType="num">
                                      <p:cBhvr additive="base">
                                        <p:cTn id="45" dur="500" fill="hold"/>
                                        <p:tgtEl>
                                          <p:spTgt spid="15"/>
                                        </p:tgtEl>
                                        <p:attrNameLst>
                                          <p:attrName>ppt_x</p:attrName>
                                        </p:attrNameLst>
                                      </p:cBhvr>
                                      <p:tavLst>
                                        <p:tav tm="0">
                                          <p:val>
                                            <p:strVal val="#ppt_x"/>
                                          </p:val>
                                        </p:tav>
                                        <p:tav tm="100000">
                                          <p:val>
                                            <p:strVal val="#ppt_x"/>
                                          </p:val>
                                        </p:tav>
                                      </p:tavLst>
                                    </p:anim>
                                    <p:anim calcmode="lin" valueType="num">
                                      <p:cBhvr additive="base">
                                        <p:cTn id="46" dur="500" fill="hold"/>
                                        <p:tgtEl>
                                          <p:spTgt spid="15"/>
                                        </p:tgtEl>
                                        <p:attrNameLst>
                                          <p:attrName>ppt_y</p:attrName>
                                        </p:attrNameLst>
                                      </p:cBhvr>
                                      <p:tavLst>
                                        <p:tav tm="0">
                                          <p:val>
                                            <p:strVal val="0-#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1" fill="hold" grpId="0" nodeType="click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additive="base">
                                        <p:cTn id="51" dur="500" fill="hold"/>
                                        <p:tgtEl>
                                          <p:spTgt spid="16"/>
                                        </p:tgtEl>
                                        <p:attrNameLst>
                                          <p:attrName>ppt_x</p:attrName>
                                        </p:attrNameLst>
                                      </p:cBhvr>
                                      <p:tavLst>
                                        <p:tav tm="0">
                                          <p:val>
                                            <p:strVal val="#ppt_x"/>
                                          </p:val>
                                        </p:tav>
                                        <p:tav tm="100000">
                                          <p:val>
                                            <p:strVal val="#ppt_x"/>
                                          </p:val>
                                        </p:tav>
                                      </p:tavLst>
                                    </p:anim>
                                    <p:anim calcmode="lin" valueType="num">
                                      <p:cBhvr additive="base">
                                        <p:cTn id="52" dur="500" fill="hold"/>
                                        <p:tgtEl>
                                          <p:spTgt spid="16"/>
                                        </p:tgtEl>
                                        <p:attrNameLst>
                                          <p:attrName>ppt_y</p:attrName>
                                        </p:attrNameLst>
                                      </p:cBhvr>
                                      <p:tavLst>
                                        <p:tav tm="0">
                                          <p:val>
                                            <p:strVal val="0-#ppt_h/2"/>
                                          </p:val>
                                        </p:tav>
                                        <p:tav tm="100000">
                                          <p:val>
                                            <p:strVal val="#ppt_y"/>
                                          </p:val>
                                        </p:tav>
                                      </p:tavLst>
                                    </p:anim>
                                  </p:childTnLst>
                                </p:cTn>
                              </p:par>
                              <p:par>
                                <p:cTn id="53" presetID="2" presetClass="entr" presetSubtype="1" fill="hold" grpId="0" nodeType="withEffect">
                                  <p:stCondLst>
                                    <p:cond delay="0"/>
                                  </p:stCondLst>
                                  <p:childTnLst>
                                    <p:set>
                                      <p:cBhvr>
                                        <p:cTn id="54" dur="1" fill="hold">
                                          <p:stCondLst>
                                            <p:cond delay="0"/>
                                          </p:stCondLst>
                                        </p:cTn>
                                        <p:tgtEl>
                                          <p:spTgt spid="17"/>
                                        </p:tgtEl>
                                        <p:attrNameLst>
                                          <p:attrName>style.visibility</p:attrName>
                                        </p:attrNameLst>
                                      </p:cBhvr>
                                      <p:to>
                                        <p:strVal val="visible"/>
                                      </p:to>
                                    </p:set>
                                    <p:anim calcmode="lin" valueType="num">
                                      <p:cBhvr additive="base">
                                        <p:cTn id="55" dur="500" fill="hold"/>
                                        <p:tgtEl>
                                          <p:spTgt spid="17"/>
                                        </p:tgtEl>
                                        <p:attrNameLst>
                                          <p:attrName>ppt_x</p:attrName>
                                        </p:attrNameLst>
                                      </p:cBhvr>
                                      <p:tavLst>
                                        <p:tav tm="0">
                                          <p:val>
                                            <p:strVal val="#ppt_x"/>
                                          </p:val>
                                        </p:tav>
                                        <p:tav tm="100000">
                                          <p:val>
                                            <p:strVal val="#ppt_x"/>
                                          </p:val>
                                        </p:tav>
                                      </p:tavLst>
                                    </p:anim>
                                    <p:anim calcmode="lin" valueType="num">
                                      <p:cBhvr additive="base">
                                        <p:cTn id="56" dur="500" fill="hold"/>
                                        <p:tgtEl>
                                          <p:spTgt spid="17"/>
                                        </p:tgtEl>
                                        <p:attrNameLst>
                                          <p:attrName>ppt_y</p:attrName>
                                        </p:attrNameLst>
                                      </p:cBhvr>
                                      <p:tavLst>
                                        <p:tav tm="0">
                                          <p:val>
                                            <p:strVal val="0-#ppt_h/2"/>
                                          </p:val>
                                        </p:tav>
                                        <p:tav tm="100000">
                                          <p:val>
                                            <p:strVal val="#ppt_y"/>
                                          </p:val>
                                        </p:tav>
                                      </p:tavLst>
                                    </p:anim>
                                  </p:childTnLst>
                                </p:cTn>
                              </p:par>
                              <p:par>
                                <p:cTn id="57" presetID="2" presetClass="entr" presetSubtype="1" fill="hold" grpId="0" nodeType="withEffect">
                                  <p:stCondLst>
                                    <p:cond delay="0"/>
                                  </p:stCondLst>
                                  <p:childTnLst>
                                    <p:set>
                                      <p:cBhvr>
                                        <p:cTn id="58" dur="1" fill="hold">
                                          <p:stCondLst>
                                            <p:cond delay="0"/>
                                          </p:stCondLst>
                                        </p:cTn>
                                        <p:tgtEl>
                                          <p:spTgt spid="18"/>
                                        </p:tgtEl>
                                        <p:attrNameLst>
                                          <p:attrName>style.visibility</p:attrName>
                                        </p:attrNameLst>
                                      </p:cBhvr>
                                      <p:to>
                                        <p:strVal val="visible"/>
                                      </p:to>
                                    </p:set>
                                    <p:anim calcmode="lin" valueType="num">
                                      <p:cBhvr additive="base">
                                        <p:cTn id="59" dur="500" fill="hold"/>
                                        <p:tgtEl>
                                          <p:spTgt spid="18"/>
                                        </p:tgtEl>
                                        <p:attrNameLst>
                                          <p:attrName>ppt_x</p:attrName>
                                        </p:attrNameLst>
                                      </p:cBhvr>
                                      <p:tavLst>
                                        <p:tav tm="0">
                                          <p:val>
                                            <p:strVal val="#ppt_x"/>
                                          </p:val>
                                        </p:tav>
                                        <p:tav tm="100000">
                                          <p:val>
                                            <p:strVal val="#ppt_x"/>
                                          </p:val>
                                        </p:tav>
                                      </p:tavLst>
                                    </p:anim>
                                    <p:anim calcmode="lin" valueType="num">
                                      <p:cBhvr additive="base">
                                        <p:cTn id="60" dur="500" fill="hold"/>
                                        <p:tgtEl>
                                          <p:spTgt spid="18"/>
                                        </p:tgtEl>
                                        <p:attrNameLst>
                                          <p:attrName>ppt_y</p:attrName>
                                        </p:attrNameLst>
                                      </p:cBhvr>
                                      <p:tavLst>
                                        <p:tav tm="0">
                                          <p:val>
                                            <p:strVal val="0-#ppt_h/2"/>
                                          </p:val>
                                        </p:tav>
                                        <p:tav tm="100000">
                                          <p:val>
                                            <p:strVal val="#ppt_y"/>
                                          </p:val>
                                        </p:tav>
                                      </p:tavLst>
                                    </p:anim>
                                  </p:childTnLst>
                                </p:cTn>
                              </p:par>
                              <p:par>
                                <p:cTn id="61" presetID="2" presetClass="entr" presetSubtype="1" fill="hold" grpId="0" nodeType="withEffect">
                                  <p:stCondLst>
                                    <p:cond delay="0"/>
                                  </p:stCondLst>
                                  <p:childTnLst>
                                    <p:set>
                                      <p:cBhvr>
                                        <p:cTn id="62" dur="1" fill="hold">
                                          <p:stCondLst>
                                            <p:cond delay="0"/>
                                          </p:stCondLst>
                                        </p:cTn>
                                        <p:tgtEl>
                                          <p:spTgt spid="19"/>
                                        </p:tgtEl>
                                        <p:attrNameLst>
                                          <p:attrName>style.visibility</p:attrName>
                                        </p:attrNameLst>
                                      </p:cBhvr>
                                      <p:to>
                                        <p:strVal val="visible"/>
                                      </p:to>
                                    </p:set>
                                    <p:anim calcmode="lin" valueType="num">
                                      <p:cBhvr additive="base">
                                        <p:cTn id="63" dur="500" fill="hold"/>
                                        <p:tgtEl>
                                          <p:spTgt spid="19"/>
                                        </p:tgtEl>
                                        <p:attrNameLst>
                                          <p:attrName>ppt_x</p:attrName>
                                        </p:attrNameLst>
                                      </p:cBhvr>
                                      <p:tavLst>
                                        <p:tav tm="0">
                                          <p:val>
                                            <p:strVal val="#ppt_x"/>
                                          </p:val>
                                        </p:tav>
                                        <p:tav tm="100000">
                                          <p:val>
                                            <p:strVal val="#ppt_x"/>
                                          </p:val>
                                        </p:tav>
                                      </p:tavLst>
                                    </p:anim>
                                    <p:anim calcmode="lin" valueType="num">
                                      <p:cBhvr additive="base">
                                        <p:cTn id="64" dur="500" fill="hold"/>
                                        <p:tgtEl>
                                          <p:spTgt spid="19"/>
                                        </p:tgtEl>
                                        <p:attrNameLst>
                                          <p:attrName>ppt_y</p:attrName>
                                        </p:attrNameLst>
                                      </p:cBhvr>
                                      <p:tavLst>
                                        <p:tav tm="0">
                                          <p:val>
                                            <p:strVal val="0-#ppt_h/2"/>
                                          </p:val>
                                        </p:tav>
                                        <p:tav tm="100000">
                                          <p:val>
                                            <p:strVal val="#ppt_y"/>
                                          </p:val>
                                        </p:tav>
                                      </p:tavLst>
                                    </p:anim>
                                  </p:childTnLst>
                                </p:cTn>
                              </p:par>
                              <p:par>
                                <p:cTn id="65" presetID="2" presetClass="entr" presetSubtype="1" fill="hold" grpId="0" nodeType="withEffect">
                                  <p:stCondLst>
                                    <p:cond delay="0"/>
                                  </p:stCondLst>
                                  <p:childTnLst>
                                    <p:set>
                                      <p:cBhvr>
                                        <p:cTn id="66" dur="1" fill="hold">
                                          <p:stCondLst>
                                            <p:cond delay="0"/>
                                          </p:stCondLst>
                                        </p:cTn>
                                        <p:tgtEl>
                                          <p:spTgt spid="20"/>
                                        </p:tgtEl>
                                        <p:attrNameLst>
                                          <p:attrName>style.visibility</p:attrName>
                                        </p:attrNameLst>
                                      </p:cBhvr>
                                      <p:to>
                                        <p:strVal val="visible"/>
                                      </p:to>
                                    </p:set>
                                    <p:anim calcmode="lin" valueType="num">
                                      <p:cBhvr additive="base">
                                        <p:cTn id="67" dur="500" fill="hold"/>
                                        <p:tgtEl>
                                          <p:spTgt spid="20"/>
                                        </p:tgtEl>
                                        <p:attrNameLst>
                                          <p:attrName>ppt_x</p:attrName>
                                        </p:attrNameLst>
                                      </p:cBhvr>
                                      <p:tavLst>
                                        <p:tav tm="0">
                                          <p:val>
                                            <p:strVal val="#ppt_x"/>
                                          </p:val>
                                        </p:tav>
                                        <p:tav tm="100000">
                                          <p:val>
                                            <p:strVal val="#ppt_x"/>
                                          </p:val>
                                        </p:tav>
                                      </p:tavLst>
                                    </p:anim>
                                    <p:anim calcmode="lin" valueType="num">
                                      <p:cBhvr additive="base">
                                        <p:cTn id="68" dur="500" fill="hold"/>
                                        <p:tgtEl>
                                          <p:spTgt spid="2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4400" b="1" dirty="0">
                <a:solidFill>
                  <a:schemeClr val="tx1"/>
                </a:solidFill>
                <a:latin typeface="方正姚体" panose="02010601030101010101" pitchFamily="2" charset="-122"/>
                <a:ea typeface="方正姚体" panose="02010601030101010101" pitchFamily="2" charset="-122"/>
              </a:rPr>
              <a:t>二、土地增值税的概念</a:t>
            </a:r>
            <a:endParaRPr lang="zh-CN" altLang="en-US" sz="4400" dirty="0"/>
          </a:p>
        </p:txBody>
      </p:sp>
      <p:sp>
        <p:nvSpPr>
          <p:cNvPr id="4" name="TextBox 3"/>
          <p:cNvSpPr txBox="1"/>
          <p:nvPr/>
        </p:nvSpPr>
        <p:spPr>
          <a:xfrm>
            <a:off x="107505" y="1680020"/>
            <a:ext cx="8712966" cy="646331"/>
          </a:xfrm>
          <a:prstGeom prst="rect">
            <a:avLst/>
          </a:prstGeom>
          <a:noFill/>
          <a:ln>
            <a:noFill/>
          </a:ln>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zh-CN" altLang="en-US" sz="3600" b="1" dirty="0" smtClean="0">
                <a:latin typeface="方正姚体" panose="02010601030101010101" pitchFamily="2" charset="-122"/>
                <a:ea typeface="方正姚体" panose="02010601030101010101" pitchFamily="2" charset="-122"/>
              </a:rPr>
              <a:t>（</a:t>
            </a:r>
            <a:r>
              <a:rPr lang="zh-CN" altLang="en-US" sz="3600" b="1" dirty="0">
                <a:latin typeface="方正姚体" panose="02010601030101010101" pitchFamily="2" charset="-122"/>
                <a:ea typeface="方正姚体" panose="02010601030101010101" pitchFamily="2" charset="-122"/>
              </a:rPr>
              <a:t>二</a:t>
            </a:r>
            <a:r>
              <a:rPr lang="zh-CN" altLang="en-US" sz="3600" b="1" dirty="0" smtClean="0">
                <a:latin typeface="方正姚体" panose="02010601030101010101" pitchFamily="2" charset="-122"/>
                <a:ea typeface="方正姚体" panose="02010601030101010101" pitchFamily="2" charset="-122"/>
              </a:rPr>
              <a:t>）土地增值税的分类</a:t>
            </a:r>
            <a:endParaRPr lang="zh-CN" altLang="en-US" sz="3600" b="1" dirty="0">
              <a:latin typeface="方正姚体" panose="02010601030101010101" pitchFamily="2" charset="-122"/>
              <a:ea typeface="方正姚体" panose="02010601030101010101" pitchFamily="2" charset="-122"/>
            </a:endParaRPr>
          </a:p>
        </p:txBody>
      </p:sp>
      <p:graphicFrame>
        <p:nvGraphicFramePr>
          <p:cNvPr id="6" name="图示 5"/>
          <p:cNvGraphicFramePr/>
          <p:nvPr/>
        </p:nvGraphicFramePr>
        <p:xfrm>
          <a:off x="107504" y="2492896"/>
          <a:ext cx="8928991" cy="406400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57679" y="408372"/>
            <a:ext cx="8562793" cy="1039427"/>
          </a:xfrm>
        </p:spPr>
        <p:txBody>
          <a:bodyPr>
            <a:noAutofit/>
          </a:bodyPr>
          <a:lstStyle/>
          <a:p>
            <a:r>
              <a:rPr lang="zh-CN" altLang="en-US" sz="4400" b="1" dirty="0" smtClean="0">
                <a:solidFill>
                  <a:schemeClr val="tx1"/>
                </a:solidFill>
                <a:latin typeface="方正姚体" panose="02010601030101010101" pitchFamily="2" charset="-122"/>
                <a:ea typeface="方正姚体" panose="02010601030101010101" pitchFamily="2" charset="-122"/>
              </a:rPr>
              <a:t>三、房地产企业土地增值税清算</a:t>
            </a:r>
            <a:endParaRPr lang="zh-CN" altLang="en-US" sz="4400" b="1" dirty="0"/>
          </a:p>
        </p:txBody>
      </p:sp>
      <p:sp>
        <p:nvSpPr>
          <p:cNvPr id="6" name="TextBox 5"/>
          <p:cNvSpPr txBox="1"/>
          <p:nvPr/>
        </p:nvSpPr>
        <p:spPr>
          <a:xfrm>
            <a:off x="249867" y="1680020"/>
            <a:ext cx="7706510" cy="646331"/>
          </a:xfrm>
          <a:prstGeom prst="rect">
            <a:avLst/>
          </a:prstGeom>
          <a:noFill/>
        </p:spPr>
        <p:txBody>
          <a:bodyPr wrap="square" rtlCol="0">
            <a:spAutoFit/>
          </a:bodyPr>
          <a:lstStyle/>
          <a:p>
            <a:r>
              <a:rPr lang="zh-CN" altLang="en-US" sz="3600" b="1" dirty="0" smtClean="0">
                <a:latin typeface="方正姚体" panose="02010601030101010101" pitchFamily="2" charset="-122"/>
                <a:ea typeface="方正姚体" panose="02010601030101010101" pitchFamily="2" charset="-122"/>
              </a:rPr>
              <a:t>（一）清算流程概述</a:t>
            </a:r>
            <a:endParaRPr lang="zh-CN" altLang="en-US" sz="3600" b="1" dirty="0">
              <a:latin typeface="方正姚体" panose="02010601030101010101" pitchFamily="2" charset="-122"/>
              <a:ea typeface="方正姚体" panose="02010601030101010101" pitchFamily="2" charset="-122"/>
            </a:endParaRPr>
          </a:p>
        </p:txBody>
      </p:sp>
      <p:pic>
        <p:nvPicPr>
          <p:cNvPr id="2056" name="Picture 8"/>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57679" y="3068960"/>
            <a:ext cx="1490663" cy="698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7"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0285" y="3098328"/>
            <a:ext cx="2354263" cy="63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8"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6268" y="3497833"/>
            <a:ext cx="2952750" cy="1450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9"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98229" y="3771379"/>
            <a:ext cx="3921125" cy="590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60"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10397" y="4361929"/>
            <a:ext cx="1382713" cy="1347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61" name="Picture 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62525" y="4438922"/>
            <a:ext cx="3001963" cy="119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056"/>
                                        </p:tgtEl>
                                        <p:attrNameLst>
                                          <p:attrName>style.visibility</p:attrName>
                                        </p:attrNameLst>
                                      </p:cBhvr>
                                      <p:to>
                                        <p:strVal val="visible"/>
                                      </p:to>
                                    </p:set>
                                    <p:anim calcmode="lin" valueType="num">
                                      <p:cBhvr additive="base">
                                        <p:cTn id="7" dur="500" fill="hold"/>
                                        <p:tgtEl>
                                          <p:spTgt spid="2056"/>
                                        </p:tgtEl>
                                        <p:attrNameLst>
                                          <p:attrName>ppt_x</p:attrName>
                                        </p:attrNameLst>
                                      </p:cBhvr>
                                      <p:tavLst>
                                        <p:tav tm="0">
                                          <p:val>
                                            <p:strVal val="0-#ppt_w/2"/>
                                          </p:val>
                                        </p:tav>
                                        <p:tav tm="100000">
                                          <p:val>
                                            <p:strVal val="#ppt_x"/>
                                          </p:val>
                                        </p:tav>
                                      </p:tavLst>
                                    </p:anim>
                                    <p:anim calcmode="lin" valueType="num">
                                      <p:cBhvr additive="base">
                                        <p:cTn id="8" dur="500" fill="hold"/>
                                        <p:tgtEl>
                                          <p:spTgt spid="205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8" fill="hold" nodeType="clickEffect">
                                  <p:stCondLst>
                                    <p:cond delay="0"/>
                                  </p:stCondLst>
                                  <p:childTnLst>
                                    <p:set>
                                      <p:cBhvr>
                                        <p:cTn id="12" dur="1" fill="hold">
                                          <p:stCondLst>
                                            <p:cond delay="0"/>
                                          </p:stCondLst>
                                        </p:cTn>
                                        <p:tgtEl>
                                          <p:spTgt spid="2057"/>
                                        </p:tgtEl>
                                        <p:attrNameLst>
                                          <p:attrName>style.visibility</p:attrName>
                                        </p:attrNameLst>
                                      </p:cBhvr>
                                      <p:to>
                                        <p:strVal val="visible"/>
                                      </p:to>
                                    </p:set>
                                    <p:anim calcmode="lin" valueType="num">
                                      <p:cBhvr additive="base">
                                        <p:cTn id="13" dur="500"/>
                                        <p:tgtEl>
                                          <p:spTgt spid="2057"/>
                                        </p:tgtEl>
                                        <p:attrNameLst>
                                          <p:attrName>ppt_x</p:attrName>
                                        </p:attrNameLst>
                                      </p:cBhvr>
                                      <p:tavLst>
                                        <p:tav tm="0">
                                          <p:val>
                                            <p:strVal val="#ppt_x-#ppt_w*1.125000"/>
                                          </p:val>
                                        </p:tav>
                                        <p:tav tm="100000">
                                          <p:val>
                                            <p:strVal val="#ppt_x"/>
                                          </p:val>
                                        </p:tav>
                                      </p:tavLst>
                                    </p:anim>
                                    <p:animEffect transition="in" filter="wipe(right)">
                                      <p:cBhvr>
                                        <p:cTn id="14" dur="500"/>
                                        <p:tgtEl>
                                          <p:spTgt spid="2057"/>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8" fill="hold" nodeType="clickEffect">
                                  <p:stCondLst>
                                    <p:cond delay="0"/>
                                  </p:stCondLst>
                                  <p:childTnLst>
                                    <p:set>
                                      <p:cBhvr>
                                        <p:cTn id="18" dur="1" fill="hold">
                                          <p:stCondLst>
                                            <p:cond delay="0"/>
                                          </p:stCondLst>
                                        </p:cTn>
                                        <p:tgtEl>
                                          <p:spTgt spid="2058"/>
                                        </p:tgtEl>
                                        <p:attrNameLst>
                                          <p:attrName>style.visibility</p:attrName>
                                        </p:attrNameLst>
                                      </p:cBhvr>
                                      <p:to>
                                        <p:strVal val="visible"/>
                                      </p:to>
                                    </p:set>
                                    <p:anim calcmode="lin" valueType="num">
                                      <p:cBhvr additive="base">
                                        <p:cTn id="19" dur="500"/>
                                        <p:tgtEl>
                                          <p:spTgt spid="2058"/>
                                        </p:tgtEl>
                                        <p:attrNameLst>
                                          <p:attrName>ppt_x</p:attrName>
                                        </p:attrNameLst>
                                      </p:cBhvr>
                                      <p:tavLst>
                                        <p:tav tm="0">
                                          <p:val>
                                            <p:strVal val="#ppt_x-#ppt_w*1.125000"/>
                                          </p:val>
                                        </p:tav>
                                        <p:tav tm="100000">
                                          <p:val>
                                            <p:strVal val="#ppt_x"/>
                                          </p:val>
                                        </p:tav>
                                      </p:tavLst>
                                    </p:anim>
                                    <p:animEffect transition="in" filter="wipe(right)">
                                      <p:cBhvr>
                                        <p:cTn id="20" dur="500"/>
                                        <p:tgtEl>
                                          <p:spTgt spid="2058"/>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8" fill="hold" nodeType="clickEffect">
                                  <p:stCondLst>
                                    <p:cond delay="0"/>
                                  </p:stCondLst>
                                  <p:childTnLst>
                                    <p:set>
                                      <p:cBhvr>
                                        <p:cTn id="24" dur="1" fill="hold">
                                          <p:stCondLst>
                                            <p:cond delay="0"/>
                                          </p:stCondLst>
                                        </p:cTn>
                                        <p:tgtEl>
                                          <p:spTgt spid="2059"/>
                                        </p:tgtEl>
                                        <p:attrNameLst>
                                          <p:attrName>style.visibility</p:attrName>
                                        </p:attrNameLst>
                                      </p:cBhvr>
                                      <p:to>
                                        <p:strVal val="visible"/>
                                      </p:to>
                                    </p:set>
                                    <p:anim calcmode="lin" valueType="num">
                                      <p:cBhvr additive="base">
                                        <p:cTn id="25" dur="500"/>
                                        <p:tgtEl>
                                          <p:spTgt spid="2059"/>
                                        </p:tgtEl>
                                        <p:attrNameLst>
                                          <p:attrName>ppt_x</p:attrName>
                                        </p:attrNameLst>
                                      </p:cBhvr>
                                      <p:tavLst>
                                        <p:tav tm="0">
                                          <p:val>
                                            <p:strVal val="#ppt_x-#ppt_w*1.125000"/>
                                          </p:val>
                                        </p:tav>
                                        <p:tav tm="100000">
                                          <p:val>
                                            <p:strVal val="#ppt_x"/>
                                          </p:val>
                                        </p:tav>
                                      </p:tavLst>
                                    </p:anim>
                                    <p:animEffect transition="in" filter="wipe(right)">
                                      <p:cBhvr>
                                        <p:cTn id="26" dur="500"/>
                                        <p:tgtEl>
                                          <p:spTgt spid="2059"/>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1" fill="hold" nodeType="clickEffect">
                                  <p:stCondLst>
                                    <p:cond delay="0"/>
                                  </p:stCondLst>
                                  <p:childTnLst>
                                    <p:set>
                                      <p:cBhvr>
                                        <p:cTn id="30" dur="1" fill="hold">
                                          <p:stCondLst>
                                            <p:cond delay="0"/>
                                          </p:stCondLst>
                                        </p:cTn>
                                        <p:tgtEl>
                                          <p:spTgt spid="2060"/>
                                        </p:tgtEl>
                                        <p:attrNameLst>
                                          <p:attrName>style.visibility</p:attrName>
                                        </p:attrNameLst>
                                      </p:cBhvr>
                                      <p:to>
                                        <p:strVal val="visible"/>
                                      </p:to>
                                    </p:set>
                                    <p:anim calcmode="lin" valueType="num">
                                      <p:cBhvr additive="base">
                                        <p:cTn id="31" dur="500"/>
                                        <p:tgtEl>
                                          <p:spTgt spid="2060"/>
                                        </p:tgtEl>
                                        <p:attrNameLst>
                                          <p:attrName>ppt_y</p:attrName>
                                        </p:attrNameLst>
                                      </p:cBhvr>
                                      <p:tavLst>
                                        <p:tav tm="0">
                                          <p:val>
                                            <p:strVal val="#ppt_y-#ppt_h*1.125000"/>
                                          </p:val>
                                        </p:tav>
                                        <p:tav tm="100000">
                                          <p:val>
                                            <p:strVal val="#ppt_y"/>
                                          </p:val>
                                        </p:tav>
                                      </p:tavLst>
                                    </p:anim>
                                    <p:animEffect transition="in" filter="wipe(down)">
                                      <p:cBhvr>
                                        <p:cTn id="32" dur="500"/>
                                        <p:tgtEl>
                                          <p:spTgt spid="2060"/>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8" fill="hold" nodeType="clickEffect">
                                  <p:stCondLst>
                                    <p:cond delay="0"/>
                                  </p:stCondLst>
                                  <p:childTnLst>
                                    <p:set>
                                      <p:cBhvr>
                                        <p:cTn id="36" dur="1" fill="hold">
                                          <p:stCondLst>
                                            <p:cond delay="0"/>
                                          </p:stCondLst>
                                        </p:cTn>
                                        <p:tgtEl>
                                          <p:spTgt spid="2061"/>
                                        </p:tgtEl>
                                        <p:attrNameLst>
                                          <p:attrName>style.visibility</p:attrName>
                                        </p:attrNameLst>
                                      </p:cBhvr>
                                      <p:to>
                                        <p:strVal val="visible"/>
                                      </p:to>
                                    </p:set>
                                    <p:anim calcmode="lin" valueType="num">
                                      <p:cBhvr additive="base">
                                        <p:cTn id="37" dur="500"/>
                                        <p:tgtEl>
                                          <p:spTgt spid="2061"/>
                                        </p:tgtEl>
                                        <p:attrNameLst>
                                          <p:attrName>ppt_x</p:attrName>
                                        </p:attrNameLst>
                                      </p:cBhvr>
                                      <p:tavLst>
                                        <p:tav tm="0">
                                          <p:val>
                                            <p:strVal val="#ppt_x-#ppt_w*1.125000"/>
                                          </p:val>
                                        </p:tav>
                                        <p:tav tm="100000">
                                          <p:val>
                                            <p:strVal val="#ppt_x"/>
                                          </p:val>
                                        </p:tav>
                                      </p:tavLst>
                                    </p:anim>
                                    <p:animEffect transition="in" filter="wipe(right)">
                                      <p:cBhvr>
                                        <p:cTn id="38" dur="500"/>
                                        <p:tgtEl>
                                          <p:spTgt spid="20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367854" y="2623107"/>
            <a:ext cx="7740650" cy="2613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249866" y="1680020"/>
            <a:ext cx="8792534" cy="646331"/>
          </a:xfrm>
          <a:prstGeom prst="rect">
            <a:avLst/>
          </a:prstGeom>
          <a:noFill/>
        </p:spPr>
        <p:txBody>
          <a:bodyPr wrap="square" rtlCol="0">
            <a:spAutoFit/>
          </a:bodyPr>
          <a:lstStyle/>
          <a:p>
            <a:r>
              <a:rPr lang="zh-CN" altLang="en-US" sz="3600" b="1" dirty="0" smtClean="0">
                <a:latin typeface="方正姚体" panose="02010601030101010101" pitchFamily="2" charset="-122"/>
                <a:ea typeface="方正姚体" panose="02010601030101010101" pitchFamily="2" charset="-122"/>
              </a:rPr>
              <a:t>（二）土地增值税的清算流程</a:t>
            </a:r>
            <a:r>
              <a:rPr lang="en-US" altLang="zh-CN" sz="3600" b="1" dirty="0" smtClean="0">
                <a:latin typeface="方正姚体" panose="02010601030101010101" pitchFamily="2" charset="-122"/>
                <a:ea typeface="方正姚体" panose="02010601030101010101" pitchFamily="2" charset="-122"/>
              </a:rPr>
              <a:t>—</a:t>
            </a:r>
            <a:r>
              <a:rPr lang="zh-CN" altLang="en-US" sz="3600" b="1" dirty="0" smtClean="0">
                <a:latin typeface="方正姚体" panose="02010601030101010101" pitchFamily="2" charset="-122"/>
                <a:ea typeface="方正姚体" panose="02010601030101010101" pitchFamily="2" charset="-122"/>
              </a:rPr>
              <a:t>清算启动</a:t>
            </a:r>
            <a:endParaRPr lang="zh-CN" altLang="en-US" sz="3600" b="1" dirty="0">
              <a:latin typeface="方正姚体" panose="02010601030101010101" pitchFamily="2" charset="-122"/>
              <a:ea typeface="方正姚体" panose="02010601030101010101" pitchFamily="2" charset="-122"/>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2586484"/>
            <a:ext cx="1490663" cy="698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3728" y="1680020"/>
            <a:ext cx="482600" cy="4910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6"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92399" y="1680020"/>
            <a:ext cx="3757613" cy="1382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7"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92399" y="3688320"/>
            <a:ext cx="4730750" cy="289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直角上箭头 2"/>
          <p:cNvSpPr/>
          <p:nvPr/>
        </p:nvSpPr>
        <p:spPr>
          <a:xfrm>
            <a:off x="7423149" y="5157192"/>
            <a:ext cx="1037283" cy="576064"/>
          </a:xfrm>
          <a:prstGeom prst="bentUp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zh-CN" altLang="en-US"/>
          </a:p>
        </p:txBody>
      </p:sp>
      <p:sp>
        <p:nvSpPr>
          <p:cNvPr id="4" name="圆角矩形 3"/>
          <p:cNvSpPr/>
          <p:nvPr/>
        </p:nvSpPr>
        <p:spPr>
          <a:xfrm>
            <a:off x="7423149" y="3062733"/>
            <a:ext cx="1651870" cy="2073387"/>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zh-CN" altLang="en-US" sz="2400" dirty="0">
                <a:latin typeface="方正姚体" panose="02010601030101010101" pitchFamily="2" charset="-122"/>
                <a:ea typeface="方正姚体" panose="02010601030101010101" pitchFamily="2" charset="-122"/>
              </a:rPr>
              <a:t>应在办理注销登记前进行</a:t>
            </a:r>
            <a:r>
              <a:rPr lang="zh-CN" altLang="en-US" sz="2400" b="1" dirty="0">
                <a:latin typeface="方正姚体" panose="02010601030101010101" pitchFamily="2" charset="-122"/>
                <a:ea typeface="方正姚体" panose="02010601030101010101" pitchFamily="2" charset="-122"/>
              </a:rPr>
              <a:t>土地增值税</a:t>
            </a:r>
            <a:r>
              <a:rPr lang="zh-CN" altLang="en-US" sz="2400" dirty="0" smtClean="0">
                <a:latin typeface="方正姚体" panose="02010601030101010101" pitchFamily="2" charset="-122"/>
                <a:ea typeface="方正姚体" panose="02010601030101010101" pitchFamily="2" charset="-122"/>
              </a:rPr>
              <a:t>清算！！</a:t>
            </a:r>
            <a:endParaRPr lang="zh-CN" altLang="en-US" sz="2400" dirty="0">
              <a:latin typeface="方正姚体" panose="02010601030101010101" pitchFamily="2" charset="-122"/>
              <a:ea typeface="方正姚体" panose="02010601030101010101" pitchFamily="2" charset="-122"/>
            </a:endParaRPr>
          </a:p>
        </p:txBody>
      </p:sp>
      <p:sp>
        <p:nvSpPr>
          <p:cNvPr id="5" name="右箭头 4"/>
          <p:cNvSpPr/>
          <p:nvPr/>
        </p:nvSpPr>
        <p:spPr>
          <a:xfrm rot="20542716">
            <a:off x="1619671" y="2546870"/>
            <a:ext cx="504056" cy="297979"/>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zh-CN" altLang="en-US"/>
          </a:p>
        </p:txBody>
      </p:sp>
      <p:sp>
        <p:nvSpPr>
          <p:cNvPr id="7" name="右箭头 6"/>
          <p:cNvSpPr/>
          <p:nvPr/>
        </p:nvSpPr>
        <p:spPr>
          <a:xfrm rot="2273597">
            <a:off x="1542494" y="3153741"/>
            <a:ext cx="897375" cy="328800"/>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zh-CN" altLang="en-US"/>
          </a:p>
        </p:txBody>
      </p:sp>
      <p:sp>
        <p:nvSpPr>
          <p:cNvPr id="8" name="圆角矩形 7"/>
          <p:cNvSpPr/>
          <p:nvPr/>
        </p:nvSpPr>
        <p:spPr>
          <a:xfrm>
            <a:off x="129009" y="3318141"/>
            <a:ext cx="1490663" cy="974955"/>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dirty="0" smtClean="0"/>
              <a:t>国税发</a:t>
            </a:r>
            <a:r>
              <a:rPr lang="en-US" altLang="zh-CN" dirty="0" smtClean="0"/>
              <a:t>【2006】187</a:t>
            </a:r>
            <a:r>
              <a:rPr lang="zh-CN" altLang="en-US" dirty="0" smtClean="0"/>
              <a:t>号</a:t>
            </a:r>
            <a:endParaRPr lang="zh-CN" altLang="en-US" dirty="0"/>
          </a:p>
        </p:txBody>
      </p:sp>
      <p:sp>
        <p:nvSpPr>
          <p:cNvPr id="15" name="标题 1"/>
          <p:cNvSpPr txBox="1"/>
          <p:nvPr/>
        </p:nvSpPr>
        <p:spPr>
          <a:xfrm>
            <a:off x="107505" y="408372"/>
            <a:ext cx="8856984" cy="103942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r>
              <a:rPr lang="zh-CN" altLang="en-US" sz="4400" b="1" dirty="0" smtClean="0">
                <a:solidFill>
                  <a:schemeClr val="tx1"/>
                </a:solidFill>
                <a:latin typeface="方正姚体" panose="02010601030101010101" pitchFamily="2" charset="-122"/>
                <a:ea typeface="方正姚体" panose="02010601030101010101" pitchFamily="2" charset="-122"/>
              </a:rPr>
              <a:t>三、房地产企业土地增值税清算</a:t>
            </a:r>
            <a:endParaRPr lang="zh-CN" altLang="en-US" sz="4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4" fill="hold" nodeType="clickEffect">
                                  <p:stCondLst>
                                    <p:cond delay="0"/>
                                  </p:stCondLst>
                                  <p:childTnLst>
                                    <p:animEffect transition="out" filter="wipe(down)">
                                      <p:cBhvr>
                                        <p:cTn id="11" dur="500"/>
                                        <p:tgtEl>
                                          <p:spTgt spid="5123"/>
                                        </p:tgtEl>
                                      </p:cBhvr>
                                    </p:animEffect>
                                    <p:set>
                                      <p:cBhvr>
                                        <p:cTn id="12" dur="1" fill="hold">
                                          <p:stCondLst>
                                            <p:cond delay="499"/>
                                          </p:stCondLst>
                                        </p:cTn>
                                        <p:tgtEl>
                                          <p:spTgt spid="5123"/>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2" presetClass="entr" presetSubtype="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p:tgtEl>
                                          <p:spTgt spid="8"/>
                                        </p:tgtEl>
                                        <p:attrNameLst>
                                          <p:attrName>ppt_y</p:attrName>
                                        </p:attrNameLst>
                                      </p:cBhvr>
                                      <p:tavLst>
                                        <p:tav tm="0">
                                          <p:val>
                                            <p:strVal val="#ppt_y-#ppt_h*1.125000"/>
                                          </p:val>
                                        </p:tav>
                                        <p:tav tm="100000">
                                          <p:val>
                                            <p:strVal val="#ppt_y"/>
                                          </p:val>
                                        </p:tav>
                                      </p:tavLst>
                                    </p:anim>
                                    <p:animEffect transition="in" filter="wipe(down)">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2" presetClass="entr" presetSubtype="8"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p:tgtEl>
                                          <p:spTgt spid="5"/>
                                        </p:tgtEl>
                                        <p:attrNameLst>
                                          <p:attrName>ppt_x</p:attrName>
                                        </p:attrNameLst>
                                      </p:cBhvr>
                                      <p:tavLst>
                                        <p:tav tm="0">
                                          <p:val>
                                            <p:strVal val="#ppt_x-#ppt_w*1.125000"/>
                                          </p:val>
                                        </p:tav>
                                        <p:tav tm="100000">
                                          <p:val>
                                            <p:strVal val="#ppt_x"/>
                                          </p:val>
                                        </p:tav>
                                      </p:tavLst>
                                    </p:anim>
                                    <p:animEffect transition="in" filter="wipe(right)">
                                      <p:cBhvr>
                                        <p:cTn id="24" dur="500"/>
                                        <p:tgtEl>
                                          <p:spTgt spid="5"/>
                                        </p:tgtEl>
                                      </p:cBhvr>
                                    </p:animEffect>
                                  </p:childTnLst>
                                </p:cTn>
                              </p:par>
                              <p:par>
                                <p:cTn id="25" presetID="12" presetClass="entr" presetSubtype="8"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p:tgtEl>
                                          <p:spTgt spid="7"/>
                                        </p:tgtEl>
                                        <p:attrNameLst>
                                          <p:attrName>ppt_x</p:attrName>
                                        </p:attrNameLst>
                                      </p:cBhvr>
                                      <p:tavLst>
                                        <p:tav tm="0">
                                          <p:val>
                                            <p:strVal val="#ppt_x-#ppt_w*1.125000"/>
                                          </p:val>
                                        </p:tav>
                                        <p:tav tm="100000">
                                          <p:val>
                                            <p:strVal val="#ppt_x"/>
                                          </p:val>
                                        </p:tav>
                                      </p:tavLst>
                                    </p:anim>
                                    <p:animEffect transition="in" filter="wipe(right)">
                                      <p:cBhvr>
                                        <p:cTn id="28" dur="5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2" fill="hold" nodeType="clickEffect">
                                  <p:stCondLst>
                                    <p:cond delay="0"/>
                                  </p:stCondLst>
                                  <p:childTnLst>
                                    <p:set>
                                      <p:cBhvr>
                                        <p:cTn id="32" dur="1" fill="hold">
                                          <p:stCondLst>
                                            <p:cond delay="0"/>
                                          </p:stCondLst>
                                        </p:cTn>
                                        <p:tgtEl>
                                          <p:spTgt spid="2054"/>
                                        </p:tgtEl>
                                        <p:attrNameLst>
                                          <p:attrName>style.visibility</p:attrName>
                                        </p:attrNameLst>
                                      </p:cBhvr>
                                      <p:to>
                                        <p:strVal val="visible"/>
                                      </p:to>
                                    </p:set>
                                    <p:anim calcmode="lin" valueType="num">
                                      <p:cBhvr additive="base">
                                        <p:cTn id="33" dur="500" fill="hold"/>
                                        <p:tgtEl>
                                          <p:spTgt spid="2054"/>
                                        </p:tgtEl>
                                        <p:attrNameLst>
                                          <p:attrName>ppt_x</p:attrName>
                                        </p:attrNameLst>
                                      </p:cBhvr>
                                      <p:tavLst>
                                        <p:tav tm="0">
                                          <p:val>
                                            <p:strVal val="1+#ppt_w/2"/>
                                          </p:val>
                                        </p:tav>
                                        <p:tav tm="100000">
                                          <p:val>
                                            <p:strVal val="#ppt_x"/>
                                          </p:val>
                                        </p:tav>
                                      </p:tavLst>
                                    </p:anim>
                                    <p:anim calcmode="lin" valueType="num">
                                      <p:cBhvr additive="base">
                                        <p:cTn id="34" dur="500" fill="hold"/>
                                        <p:tgtEl>
                                          <p:spTgt spid="2054"/>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2" fill="hold" nodeType="clickEffect">
                                  <p:stCondLst>
                                    <p:cond delay="0"/>
                                  </p:stCondLst>
                                  <p:childTnLst>
                                    <p:set>
                                      <p:cBhvr>
                                        <p:cTn id="38" dur="1" fill="hold">
                                          <p:stCondLst>
                                            <p:cond delay="0"/>
                                          </p:stCondLst>
                                        </p:cTn>
                                        <p:tgtEl>
                                          <p:spTgt spid="2056"/>
                                        </p:tgtEl>
                                        <p:attrNameLst>
                                          <p:attrName>style.visibility</p:attrName>
                                        </p:attrNameLst>
                                      </p:cBhvr>
                                      <p:to>
                                        <p:strVal val="visible"/>
                                      </p:to>
                                    </p:set>
                                    <p:anim calcmode="lin" valueType="num">
                                      <p:cBhvr additive="base">
                                        <p:cTn id="39" dur="500" fill="hold"/>
                                        <p:tgtEl>
                                          <p:spTgt spid="2056"/>
                                        </p:tgtEl>
                                        <p:attrNameLst>
                                          <p:attrName>ppt_x</p:attrName>
                                        </p:attrNameLst>
                                      </p:cBhvr>
                                      <p:tavLst>
                                        <p:tav tm="0">
                                          <p:val>
                                            <p:strVal val="1+#ppt_w/2"/>
                                          </p:val>
                                        </p:tav>
                                        <p:tav tm="100000">
                                          <p:val>
                                            <p:strVal val="#ppt_x"/>
                                          </p:val>
                                        </p:tav>
                                      </p:tavLst>
                                    </p:anim>
                                    <p:anim calcmode="lin" valueType="num">
                                      <p:cBhvr additive="base">
                                        <p:cTn id="40" dur="500" fill="hold"/>
                                        <p:tgtEl>
                                          <p:spTgt spid="2056"/>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2" fill="hold" nodeType="clickEffect">
                                  <p:stCondLst>
                                    <p:cond delay="0"/>
                                  </p:stCondLst>
                                  <p:childTnLst>
                                    <p:set>
                                      <p:cBhvr>
                                        <p:cTn id="44" dur="1" fill="hold">
                                          <p:stCondLst>
                                            <p:cond delay="0"/>
                                          </p:stCondLst>
                                        </p:cTn>
                                        <p:tgtEl>
                                          <p:spTgt spid="2057"/>
                                        </p:tgtEl>
                                        <p:attrNameLst>
                                          <p:attrName>style.visibility</p:attrName>
                                        </p:attrNameLst>
                                      </p:cBhvr>
                                      <p:to>
                                        <p:strVal val="visible"/>
                                      </p:to>
                                    </p:set>
                                    <p:anim calcmode="lin" valueType="num">
                                      <p:cBhvr additive="base">
                                        <p:cTn id="45" dur="500" fill="hold"/>
                                        <p:tgtEl>
                                          <p:spTgt spid="2057"/>
                                        </p:tgtEl>
                                        <p:attrNameLst>
                                          <p:attrName>ppt_x</p:attrName>
                                        </p:attrNameLst>
                                      </p:cBhvr>
                                      <p:tavLst>
                                        <p:tav tm="0">
                                          <p:val>
                                            <p:strVal val="1+#ppt_w/2"/>
                                          </p:val>
                                        </p:tav>
                                        <p:tav tm="100000">
                                          <p:val>
                                            <p:strVal val="#ppt_x"/>
                                          </p:val>
                                        </p:tav>
                                      </p:tavLst>
                                    </p:anim>
                                    <p:anim calcmode="lin" valueType="num">
                                      <p:cBhvr additive="base">
                                        <p:cTn id="46" dur="500" fill="hold"/>
                                        <p:tgtEl>
                                          <p:spTgt spid="2057"/>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12" presetClass="entr" presetSubtype="4" fill="hold" grpId="0" nodeType="clickEffect">
                                  <p:stCondLst>
                                    <p:cond delay="0"/>
                                  </p:stCondLst>
                                  <p:childTnLst>
                                    <p:set>
                                      <p:cBhvr>
                                        <p:cTn id="50" dur="1" fill="hold">
                                          <p:stCondLst>
                                            <p:cond delay="0"/>
                                          </p:stCondLst>
                                        </p:cTn>
                                        <p:tgtEl>
                                          <p:spTgt spid="3"/>
                                        </p:tgtEl>
                                        <p:attrNameLst>
                                          <p:attrName>style.visibility</p:attrName>
                                        </p:attrNameLst>
                                      </p:cBhvr>
                                      <p:to>
                                        <p:strVal val="visible"/>
                                      </p:to>
                                    </p:set>
                                    <p:anim calcmode="lin" valueType="num">
                                      <p:cBhvr additive="base">
                                        <p:cTn id="51" dur="500"/>
                                        <p:tgtEl>
                                          <p:spTgt spid="3"/>
                                        </p:tgtEl>
                                        <p:attrNameLst>
                                          <p:attrName>ppt_y</p:attrName>
                                        </p:attrNameLst>
                                      </p:cBhvr>
                                      <p:tavLst>
                                        <p:tav tm="0">
                                          <p:val>
                                            <p:strVal val="#ppt_y+#ppt_h*1.125000"/>
                                          </p:val>
                                        </p:tav>
                                        <p:tav tm="100000">
                                          <p:val>
                                            <p:strVal val="#ppt_y"/>
                                          </p:val>
                                        </p:tav>
                                      </p:tavLst>
                                    </p:anim>
                                    <p:animEffect transition="in" filter="wipe(up)">
                                      <p:cBhvr>
                                        <p:cTn id="52" dur="500"/>
                                        <p:tgtEl>
                                          <p:spTgt spid="3"/>
                                        </p:tgtEl>
                                      </p:cBhvr>
                                    </p:animEffect>
                                  </p:childTnLst>
                                </p:cTn>
                              </p:par>
                              <p:par>
                                <p:cTn id="53" presetID="12" presetClass="entr" presetSubtype="4" fill="hold" grpId="0" nodeType="withEffect">
                                  <p:stCondLst>
                                    <p:cond delay="0"/>
                                  </p:stCondLst>
                                  <p:childTnLst>
                                    <p:set>
                                      <p:cBhvr>
                                        <p:cTn id="54" dur="1" fill="hold">
                                          <p:stCondLst>
                                            <p:cond delay="0"/>
                                          </p:stCondLst>
                                        </p:cTn>
                                        <p:tgtEl>
                                          <p:spTgt spid="4"/>
                                        </p:tgtEl>
                                        <p:attrNameLst>
                                          <p:attrName>style.visibility</p:attrName>
                                        </p:attrNameLst>
                                      </p:cBhvr>
                                      <p:to>
                                        <p:strVal val="visible"/>
                                      </p:to>
                                    </p:set>
                                    <p:anim calcmode="lin" valueType="num">
                                      <p:cBhvr additive="base">
                                        <p:cTn id="55" dur="500"/>
                                        <p:tgtEl>
                                          <p:spTgt spid="4"/>
                                        </p:tgtEl>
                                        <p:attrNameLst>
                                          <p:attrName>ppt_y</p:attrName>
                                        </p:attrNameLst>
                                      </p:cBhvr>
                                      <p:tavLst>
                                        <p:tav tm="0">
                                          <p:val>
                                            <p:strVal val="#ppt_y+#ppt_h*1.125000"/>
                                          </p:val>
                                        </p:tav>
                                        <p:tav tm="100000">
                                          <p:val>
                                            <p:strVal val="#ppt_y"/>
                                          </p:val>
                                        </p:tav>
                                      </p:tavLst>
                                    </p:anim>
                                    <p:animEffect transition="in" filter="wipe(up)">
                                      <p:cBhvr>
                                        <p:cTn id="5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animBg="1"/>
      <p:bldP spid="5" grpId="0" animBg="1"/>
      <p:bldP spid="7" grpId="0"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49866" y="1680020"/>
            <a:ext cx="8792534" cy="646331"/>
          </a:xfrm>
          <a:prstGeom prst="rect">
            <a:avLst/>
          </a:prstGeom>
          <a:noFill/>
        </p:spPr>
        <p:txBody>
          <a:bodyPr wrap="square" rtlCol="0">
            <a:spAutoFit/>
          </a:bodyPr>
          <a:lstStyle/>
          <a:p>
            <a:r>
              <a:rPr lang="zh-CN" altLang="en-US" sz="3600" b="1" dirty="0" smtClean="0">
                <a:latin typeface="方正姚体" panose="02010601030101010101" pitchFamily="2" charset="-122"/>
                <a:ea typeface="方正姚体" panose="02010601030101010101" pitchFamily="2" charset="-122"/>
              </a:rPr>
              <a:t>（二）土地增值税的清算流程</a:t>
            </a:r>
            <a:r>
              <a:rPr lang="en-US" altLang="zh-CN" sz="3600" b="1" dirty="0" smtClean="0">
                <a:latin typeface="方正姚体" panose="02010601030101010101" pitchFamily="2" charset="-122"/>
                <a:ea typeface="方正姚体" panose="02010601030101010101" pitchFamily="2" charset="-122"/>
              </a:rPr>
              <a:t>—</a:t>
            </a:r>
            <a:r>
              <a:rPr lang="zh-CN" altLang="en-US" sz="3600" b="1" dirty="0" smtClean="0">
                <a:latin typeface="方正姚体" panose="02010601030101010101" pitchFamily="2" charset="-122"/>
                <a:ea typeface="方正姚体" panose="02010601030101010101" pitchFamily="2" charset="-122"/>
              </a:rPr>
              <a:t>清算启动</a:t>
            </a:r>
            <a:endParaRPr lang="zh-CN" altLang="en-US" sz="3600" b="1" dirty="0">
              <a:latin typeface="方正姚体" panose="02010601030101010101" pitchFamily="2" charset="-122"/>
              <a:ea typeface="方正姚体" panose="02010601030101010101" pitchFamily="2" charset="-122"/>
            </a:endParaRPr>
          </a:p>
        </p:txBody>
      </p:sp>
      <p:pic>
        <p:nvPicPr>
          <p:cNvPr id="2050"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5496" y="2586484"/>
            <a:ext cx="1490663" cy="698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圆角矩形 8"/>
          <p:cNvSpPr/>
          <p:nvPr/>
        </p:nvSpPr>
        <p:spPr>
          <a:xfrm>
            <a:off x="1907704" y="2326350"/>
            <a:ext cx="6840760" cy="1102649"/>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400" dirty="0" smtClean="0">
                <a:latin typeface="方正姚体" panose="02010601030101010101" pitchFamily="2" charset="-122"/>
                <a:ea typeface="方正姚体" panose="02010601030101010101" pitchFamily="2" charset="-122"/>
              </a:rPr>
              <a:t>《</a:t>
            </a:r>
            <a:r>
              <a:rPr lang="zh-CN" altLang="zh-CN" sz="2400" dirty="0">
                <a:latin typeface="方正姚体" panose="02010601030101010101" pitchFamily="2" charset="-122"/>
                <a:ea typeface="方正姚体" panose="02010601030101010101" pitchFamily="2" charset="-122"/>
              </a:rPr>
              <a:t>国家税务总局关于未办理土地使用权证转让土地有关税收问题的批复</a:t>
            </a:r>
            <a:r>
              <a:rPr lang="en-US" altLang="zh-CN" sz="2400" dirty="0" smtClean="0">
                <a:latin typeface="方正姚体" panose="02010601030101010101" pitchFamily="2" charset="-122"/>
                <a:ea typeface="方正姚体" panose="02010601030101010101" pitchFamily="2" charset="-122"/>
              </a:rPr>
              <a:t>》</a:t>
            </a:r>
            <a:r>
              <a:rPr lang="zh-CN" altLang="en-US" sz="2400" dirty="0" smtClean="0">
                <a:latin typeface="方正姚体" panose="02010601030101010101" pitchFamily="2" charset="-122"/>
                <a:ea typeface="方正姚体" panose="02010601030101010101" pitchFamily="2" charset="-122"/>
              </a:rPr>
              <a:t>（</a:t>
            </a:r>
            <a:r>
              <a:rPr lang="zh-CN" altLang="zh-CN" sz="2400" dirty="0">
                <a:latin typeface="方正姚体" panose="02010601030101010101" pitchFamily="2" charset="-122"/>
                <a:ea typeface="方正姚体" panose="02010601030101010101" pitchFamily="2" charset="-122"/>
              </a:rPr>
              <a:t>国税函[2007]645号</a:t>
            </a:r>
            <a:r>
              <a:rPr lang="zh-CN" altLang="en-US" sz="2400" dirty="0" smtClean="0">
                <a:latin typeface="方正姚体" panose="02010601030101010101" pitchFamily="2" charset="-122"/>
                <a:ea typeface="方正姚体" panose="02010601030101010101" pitchFamily="2" charset="-122"/>
              </a:rPr>
              <a:t>）</a:t>
            </a:r>
            <a:endParaRPr lang="zh-CN" altLang="en-US" sz="2400" dirty="0">
              <a:latin typeface="方正姚体" panose="02010601030101010101" pitchFamily="2" charset="-122"/>
              <a:ea typeface="方正姚体" panose="02010601030101010101" pitchFamily="2" charset="-122"/>
            </a:endParaRPr>
          </a:p>
        </p:txBody>
      </p:sp>
      <p:sp>
        <p:nvSpPr>
          <p:cNvPr id="15" name="圆角矩形 14"/>
          <p:cNvSpPr/>
          <p:nvPr/>
        </p:nvSpPr>
        <p:spPr>
          <a:xfrm rot="10800000" flipV="1">
            <a:off x="179512" y="3501008"/>
            <a:ext cx="8568952" cy="3096344"/>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altLang="zh-CN" sz="2400" dirty="0" smtClean="0">
                <a:latin typeface="方正姚体" panose="02010601030101010101" pitchFamily="2" charset="-122"/>
                <a:ea typeface="方正姚体" panose="02010601030101010101" pitchFamily="2" charset="-122"/>
              </a:rPr>
              <a:t>        </a:t>
            </a:r>
            <a:r>
              <a:rPr lang="zh-CN" altLang="zh-CN" sz="2400" dirty="0" smtClean="0">
                <a:latin typeface="方正姚体" panose="02010601030101010101" pitchFamily="2" charset="-122"/>
                <a:ea typeface="方正姚体" panose="02010601030101010101" pitchFamily="2" charset="-122"/>
              </a:rPr>
              <a:t>土地</a:t>
            </a:r>
            <a:r>
              <a:rPr lang="zh-CN" altLang="zh-CN" sz="2400" dirty="0">
                <a:latin typeface="方正姚体" panose="02010601030101010101" pitchFamily="2" charset="-122"/>
                <a:ea typeface="方正姚体" panose="02010601030101010101" pitchFamily="2" charset="-122"/>
              </a:rPr>
              <a:t>使用者转让、抵押或置换土地，无论其是否取得了该土地的使用权属证书，无论其在转让、抵押或置换土地过程中是否与对方当事人办理了土地使用权属证书变更登记手续，只要土地使用者享有</a:t>
            </a:r>
            <a:r>
              <a:rPr lang="zh-CN" altLang="zh-CN" sz="2400" b="1" u="sng" dirty="0">
                <a:latin typeface="方正姚体" panose="02010601030101010101" pitchFamily="2" charset="-122"/>
                <a:ea typeface="方正姚体" panose="02010601030101010101" pitchFamily="2" charset="-122"/>
              </a:rPr>
              <a:t>占有、使用、收益或</a:t>
            </a:r>
            <a:r>
              <a:rPr lang="zh-CN" altLang="zh-CN" sz="2800" b="1" u="sng" dirty="0">
                <a:latin typeface="方正姚体" panose="02010601030101010101" pitchFamily="2" charset="-122"/>
                <a:ea typeface="方正姚体" panose="02010601030101010101" pitchFamily="2" charset="-122"/>
              </a:rPr>
              <a:t>处分</a:t>
            </a:r>
            <a:r>
              <a:rPr lang="zh-CN" altLang="zh-CN" sz="2400" dirty="0">
                <a:latin typeface="方正姚体" panose="02010601030101010101" pitchFamily="2" charset="-122"/>
                <a:ea typeface="方正姚体" panose="02010601030101010101" pitchFamily="2" charset="-122"/>
              </a:rPr>
              <a:t>该土地的权利，且有合同等证据表明其实质转让、抵押或置换了土地并取得了相应的经济利益，土地使用者及其对方当事人应当依照税法规定缴纳营业税、土地增值税和契税等相关税收。</a:t>
            </a:r>
            <a:endParaRPr lang="zh-CN" altLang="en-US" sz="2400" dirty="0">
              <a:latin typeface="方正姚体" panose="02010601030101010101" pitchFamily="2" charset="-122"/>
              <a:ea typeface="方正姚体" panose="02010601030101010101" pitchFamily="2" charset="-122"/>
            </a:endParaRPr>
          </a:p>
        </p:txBody>
      </p:sp>
      <p:sp>
        <p:nvSpPr>
          <p:cNvPr id="8" name="标题 1"/>
          <p:cNvSpPr txBox="1"/>
          <p:nvPr/>
        </p:nvSpPr>
        <p:spPr>
          <a:xfrm>
            <a:off x="107505" y="408372"/>
            <a:ext cx="8856984" cy="103942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r>
              <a:rPr lang="zh-CN" altLang="en-US" sz="4400" b="1" dirty="0" smtClean="0">
                <a:solidFill>
                  <a:schemeClr val="tx1"/>
                </a:solidFill>
                <a:latin typeface="方正姚体" panose="02010601030101010101" pitchFamily="2" charset="-122"/>
                <a:ea typeface="方正姚体" panose="02010601030101010101" pitchFamily="2" charset="-122"/>
              </a:rPr>
              <a:t>三、房地产企业土地增值税清算</a:t>
            </a:r>
            <a:endParaRPr lang="zh-CN" altLang="en-US" sz="4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2" presetClass="entr" presetSubtype="8"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p:tgtEl>
                                          <p:spTgt spid="9"/>
                                        </p:tgtEl>
                                        <p:attrNameLst>
                                          <p:attrName>ppt_x</p:attrName>
                                        </p:attrNameLst>
                                      </p:cBhvr>
                                      <p:tavLst>
                                        <p:tav tm="0">
                                          <p:val>
                                            <p:strVal val="#ppt_x-#ppt_w*1.125000"/>
                                          </p:val>
                                        </p:tav>
                                        <p:tav tm="100000">
                                          <p:val>
                                            <p:strVal val="#ppt_x"/>
                                          </p:val>
                                        </p:tav>
                                      </p:tavLst>
                                    </p:anim>
                                    <p:animEffect transition="in" filter="wipe(right)">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8" fill="hold" grpId="0" nodeType="click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additive="base">
                                        <p:cTn id="18" dur="500"/>
                                        <p:tgtEl>
                                          <p:spTgt spid="15"/>
                                        </p:tgtEl>
                                        <p:attrNameLst>
                                          <p:attrName>ppt_x</p:attrName>
                                        </p:attrNameLst>
                                      </p:cBhvr>
                                      <p:tavLst>
                                        <p:tav tm="0">
                                          <p:val>
                                            <p:strVal val="#ppt_x-#ppt_w*1.125000"/>
                                          </p:val>
                                        </p:tav>
                                        <p:tav tm="100000">
                                          <p:val>
                                            <p:strVal val="#ppt_x"/>
                                          </p:val>
                                        </p:tav>
                                      </p:tavLst>
                                    </p:anim>
                                    <p:animEffect transition="in" filter="wipe(right)">
                                      <p:cBhvr>
                                        <p:cTn id="1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animBg="1"/>
      <p:bldP spid="1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7" name="Picture 5"/>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835695" y="2326351"/>
            <a:ext cx="7217119" cy="10122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2659608"/>
            <a:ext cx="9085263" cy="264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249866" y="1680020"/>
            <a:ext cx="8792534" cy="646331"/>
          </a:xfrm>
          <a:prstGeom prst="rect">
            <a:avLst/>
          </a:prstGeom>
          <a:noFill/>
        </p:spPr>
        <p:txBody>
          <a:bodyPr wrap="square" rtlCol="0">
            <a:spAutoFit/>
          </a:bodyPr>
          <a:lstStyle/>
          <a:p>
            <a:r>
              <a:rPr lang="zh-CN" altLang="en-US" sz="3600" b="1" dirty="0" smtClean="0">
                <a:latin typeface="方正姚体" panose="02010601030101010101" pitchFamily="2" charset="-122"/>
                <a:ea typeface="方正姚体" panose="02010601030101010101" pitchFamily="2" charset="-122"/>
              </a:rPr>
              <a:t>（三）土地增值税的清算流程</a:t>
            </a:r>
            <a:r>
              <a:rPr lang="en-US" altLang="zh-CN" sz="3600" b="1" dirty="0" smtClean="0">
                <a:latin typeface="方正姚体" panose="02010601030101010101" pitchFamily="2" charset="-122"/>
                <a:ea typeface="方正姚体" panose="02010601030101010101" pitchFamily="2" charset="-122"/>
              </a:rPr>
              <a:t>—</a:t>
            </a:r>
            <a:r>
              <a:rPr lang="zh-CN" altLang="en-US" sz="3600" b="1" dirty="0" smtClean="0">
                <a:latin typeface="方正姚体" panose="02010601030101010101" pitchFamily="2" charset="-122"/>
                <a:ea typeface="方正姚体" panose="02010601030101010101" pitchFamily="2" charset="-122"/>
              </a:rPr>
              <a:t>收入</a:t>
            </a:r>
            <a:endParaRPr lang="zh-CN" altLang="en-US" sz="3600" b="1" dirty="0">
              <a:latin typeface="方正姚体" panose="02010601030101010101" pitchFamily="2" charset="-122"/>
              <a:ea typeface="方正姚体" panose="02010601030101010101" pitchFamily="2" charset="-122"/>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1760" y="2708920"/>
            <a:ext cx="1525587" cy="63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35696" y="1700809"/>
            <a:ext cx="7206704" cy="4656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8"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35696" y="3348683"/>
            <a:ext cx="7188114" cy="10751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9"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35696" y="4797153"/>
            <a:ext cx="4683629" cy="13885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0"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19325" y="4797152"/>
            <a:ext cx="2624675" cy="1465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标题 1"/>
          <p:cNvSpPr txBox="1"/>
          <p:nvPr/>
        </p:nvSpPr>
        <p:spPr>
          <a:xfrm>
            <a:off x="107505" y="408372"/>
            <a:ext cx="8856984" cy="103942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r>
              <a:rPr lang="zh-CN" altLang="en-US" sz="4400" b="1" dirty="0" smtClean="0">
                <a:solidFill>
                  <a:schemeClr val="tx1"/>
                </a:solidFill>
                <a:latin typeface="方正姚体" panose="02010601030101010101" pitchFamily="2" charset="-122"/>
                <a:ea typeface="方正姚体" panose="02010601030101010101" pitchFamily="2" charset="-122"/>
              </a:rPr>
              <a:t>三、房地产企业土地增值税清算</a:t>
            </a:r>
            <a:endParaRPr lang="zh-CN" altLang="en-US" sz="4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4" fill="hold" nodeType="clickEffect">
                                  <p:stCondLst>
                                    <p:cond delay="0"/>
                                  </p:stCondLst>
                                  <p:childTnLst>
                                    <p:animEffect transition="out" filter="wipe(down)">
                                      <p:cBhvr>
                                        <p:cTn id="11" dur="500"/>
                                        <p:tgtEl>
                                          <p:spTgt spid="6146"/>
                                        </p:tgtEl>
                                      </p:cBhvr>
                                    </p:animEffect>
                                    <p:set>
                                      <p:cBhvr>
                                        <p:cTn id="12" dur="1" fill="hold">
                                          <p:stCondLst>
                                            <p:cond delay="499"/>
                                          </p:stCondLst>
                                        </p:cTn>
                                        <p:tgtEl>
                                          <p:spTgt spid="6146"/>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35" presetClass="path" presetSubtype="0" accel="50000" decel="50000" fill="hold" nodeType="clickEffect">
                                  <p:stCondLst>
                                    <p:cond delay="0"/>
                                  </p:stCondLst>
                                  <p:childTnLst>
                                    <p:animMotion origin="layout" path="M -0.08333 -0.0044 L -0.27222 0.19496 " pathEditMode="relative" rAng="0" ptsTypes="AA">
                                      <p:cBhvr>
                                        <p:cTn id="16" dur="2000" fill="hold"/>
                                        <p:tgtEl>
                                          <p:spTgt spid="3074"/>
                                        </p:tgtEl>
                                        <p:attrNameLst>
                                          <p:attrName>ppt_x</p:attrName>
                                          <p:attrName>ppt_y</p:attrName>
                                        </p:attrNameLst>
                                      </p:cBhvr>
                                      <p:rCtr x="-9444" y="9968"/>
                                    </p:animMotion>
                                  </p:childTnLst>
                                </p:cTn>
                              </p:par>
                            </p:childTnLst>
                          </p:cTn>
                        </p:par>
                      </p:childTnLst>
                    </p:cTn>
                  </p:par>
                  <p:par>
                    <p:cTn id="17" fill="hold">
                      <p:stCondLst>
                        <p:cond delay="indefinite"/>
                      </p:stCondLst>
                      <p:childTnLst>
                        <p:par>
                          <p:cTn id="18" fill="hold">
                            <p:stCondLst>
                              <p:cond delay="0"/>
                            </p:stCondLst>
                            <p:childTnLst>
                              <p:par>
                                <p:cTn id="19" presetID="2" presetClass="entr" presetSubtype="1" fill="hold" nodeType="clickEffect">
                                  <p:stCondLst>
                                    <p:cond delay="0"/>
                                  </p:stCondLst>
                                  <p:childTnLst>
                                    <p:set>
                                      <p:cBhvr>
                                        <p:cTn id="20" dur="1" fill="hold">
                                          <p:stCondLst>
                                            <p:cond delay="0"/>
                                          </p:stCondLst>
                                        </p:cTn>
                                        <p:tgtEl>
                                          <p:spTgt spid="3076"/>
                                        </p:tgtEl>
                                        <p:attrNameLst>
                                          <p:attrName>style.visibility</p:attrName>
                                        </p:attrNameLst>
                                      </p:cBhvr>
                                      <p:to>
                                        <p:strVal val="visible"/>
                                      </p:to>
                                    </p:set>
                                    <p:anim calcmode="lin" valueType="num">
                                      <p:cBhvr additive="base">
                                        <p:cTn id="21" dur="1000" fill="hold"/>
                                        <p:tgtEl>
                                          <p:spTgt spid="3076"/>
                                        </p:tgtEl>
                                        <p:attrNameLst>
                                          <p:attrName>ppt_x</p:attrName>
                                        </p:attrNameLst>
                                      </p:cBhvr>
                                      <p:tavLst>
                                        <p:tav tm="0">
                                          <p:val>
                                            <p:strVal val="#ppt_x"/>
                                          </p:val>
                                        </p:tav>
                                        <p:tav tm="100000">
                                          <p:val>
                                            <p:strVal val="#ppt_x"/>
                                          </p:val>
                                        </p:tav>
                                      </p:tavLst>
                                    </p:anim>
                                    <p:anim calcmode="lin" valueType="num">
                                      <p:cBhvr additive="base">
                                        <p:cTn id="22" dur="1000" fill="hold"/>
                                        <p:tgtEl>
                                          <p:spTgt spid="3076"/>
                                        </p:tgtEl>
                                        <p:attrNameLst>
                                          <p:attrName>ppt_y</p:attrName>
                                        </p:attrNameLst>
                                      </p:cBhvr>
                                      <p:tavLst>
                                        <p:tav tm="0">
                                          <p:val>
                                            <p:strVal val="0-#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2" presetClass="entr" presetSubtype="1" fill="hold" nodeType="clickEffect">
                                  <p:stCondLst>
                                    <p:cond delay="0"/>
                                  </p:stCondLst>
                                  <p:childTnLst>
                                    <p:set>
                                      <p:cBhvr>
                                        <p:cTn id="26" dur="1" fill="hold">
                                          <p:stCondLst>
                                            <p:cond delay="0"/>
                                          </p:stCondLst>
                                        </p:cTn>
                                        <p:tgtEl>
                                          <p:spTgt spid="3077"/>
                                        </p:tgtEl>
                                        <p:attrNameLst>
                                          <p:attrName>style.visibility</p:attrName>
                                        </p:attrNameLst>
                                      </p:cBhvr>
                                      <p:to>
                                        <p:strVal val="visible"/>
                                      </p:to>
                                    </p:set>
                                    <p:anim calcmode="lin" valueType="num">
                                      <p:cBhvr additive="base">
                                        <p:cTn id="27" dur="1000"/>
                                        <p:tgtEl>
                                          <p:spTgt spid="3077"/>
                                        </p:tgtEl>
                                        <p:attrNameLst>
                                          <p:attrName>ppt_y</p:attrName>
                                        </p:attrNameLst>
                                      </p:cBhvr>
                                      <p:tavLst>
                                        <p:tav tm="0">
                                          <p:val>
                                            <p:strVal val="#ppt_y-#ppt_h*1.125000"/>
                                          </p:val>
                                        </p:tav>
                                        <p:tav tm="100000">
                                          <p:val>
                                            <p:strVal val="#ppt_y"/>
                                          </p:val>
                                        </p:tav>
                                      </p:tavLst>
                                    </p:anim>
                                    <p:animEffect transition="in" filter="wipe(down)">
                                      <p:cBhvr>
                                        <p:cTn id="28" dur="1000"/>
                                        <p:tgtEl>
                                          <p:spTgt spid="3077"/>
                                        </p:tgtEl>
                                      </p:cBhvr>
                                    </p:animEffect>
                                  </p:childTnLst>
                                </p:cTn>
                              </p:par>
                            </p:childTnLst>
                          </p:cTn>
                        </p:par>
                      </p:childTnLst>
                    </p:cTn>
                  </p:par>
                  <p:par>
                    <p:cTn id="29" fill="hold">
                      <p:stCondLst>
                        <p:cond delay="indefinite"/>
                      </p:stCondLst>
                      <p:childTnLst>
                        <p:par>
                          <p:cTn id="30" fill="hold">
                            <p:stCondLst>
                              <p:cond delay="0"/>
                            </p:stCondLst>
                            <p:childTnLst>
                              <p:par>
                                <p:cTn id="31" presetID="12" presetClass="entr" presetSubtype="1" fill="hold" nodeType="clickEffect">
                                  <p:stCondLst>
                                    <p:cond delay="0"/>
                                  </p:stCondLst>
                                  <p:childTnLst>
                                    <p:set>
                                      <p:cBhvr>
                                        <p:cTn id="32" dur="1" fill="hold">
                                          <p:stCondLst>
                                            <p:cond delay="0"/>
                                          </p:stCondLst>
                                        </p:cTn>
                                        <p:tgtEl>
                                          <p:spTgt spid="3078"/>
                                        </p:tgtEl>
                                        <p:attrNameLst>
                                          <p:attrName>style.visibility</p:attrName>
                                        </p:attrNameLst>
                                      </p:cBhvr>
                                      <p:to>
                                        <p:strVal val="visible"/>
                                      </p:to>
                                    </p:set>
                                    <p:anim calcmode="lin" valueType="num">
                                      <p:cBhvr additive="base">
                                        <p:cTn id="33" dur="1000"/>
                                        <p:tgtEl>
                                          <p:spTgt spid="3078"/>
                                        </p:tgtEl>
                                        <p:attrNameLst>
                                          <p:attrName>ppt_y</p:attrName>
                                        </p:attrNameLst>
                                      </p:cBhvr>
                                      <p:tavLst>
                                        <p:tav tm="0">
                                          <p:val>
                                            <p:strVal val="#ppt_y-#ppt_h*1.125000"/>
                                          </p:val>
                                        </p:tav>
                                        <p:tav tm="100000">
                                          <p:val>
                                            <p:strVal val="#ppt_y"/>
                                          </p:val>
                                        </p:tav>
                                      </p:tavLst>
                                    </p:anim>
                                    <p:animEffect transition="in" filter="wipe(down)">
                                      <p:cBhvr>
                                        <p:cTn id="34" dur="1000"/>
                                        <p:tgtEl>
                                          <p:spTgt spid="3078"/>
                                        </p:tgtEl>
                                      </p:cBhvr>
                                    </p:animEffect>
                                  </p:childTnLst>
                                </p:cTn>
                              </p:par>
                            </p:childTnLst>
                          </p:cTn>
                        </p:par>
                      </p:childTnLst>
                    </p:cTn>
                  </p:par>
                  <p:par>
                    <p:cTn id="35" fill="hold">
                      <p:stCondLst>
                        <p:cond delay="indefinite"/>
                      </p:stCondLst>
                      <p:childTnLst>
                        <p:par>
                          <p:cTn id="36" fill="hold">
                            <p:stCondLst>
                              <p:cond delay="0"/>
                            </p:stCondLst>
                            <p:childTnLst>
                              <p:par>
                                <p:cTn id="37" presetID="12" presetClass="entr" presetSubtype="8" fill="hold" nodeType="clickEffect">
                                  <p:stCondLst>
                                    <p:cond delay="0"/>
                                  </p:stCondLst>
                                  <p:childTnLst>
                                    <p:set>
                                      <p:cBhvr>
                                        <p:cTn id="38" dur="1" fill="hold">
                                          <p:stCondLst>
                                            <p:cond delay="0"/>
                                          </p:stCondLst>
                                        </p:cTn>
                                        <p:tgtEl>
                                          <p:spTgt spid="3079"/>
                                        </p:tgtEl>
                                        <p:attrNameLst>
                                          <p:attrName>style.visibility</p:attrName>
                                        </p:attrNameLst>
                                      </p:cBhvr>
                                      <p:to>
                                        <p:strVal val="visible"/>
                                      </p:to>
                                    </p:set>
                                    <p:anim calcmode="lin" valueType="num">
                                      <p:cBhvr additive="base">
                                        <p:cTn id="39" dur="1000"/>
                                        <p:tgtEl>
                                          <p:spTgt spid="3079"/>
                                        </p:tgtEl>
                                        <p:attrNameLst>
                                          <p:attrName>ppt_x</p:attrName>
                                        </p:attrNameLst>
                                      </p:cBhvr>
                                      <p:tavLst>
                                        <p:tav tm="0">
                                          <p:val>
                                            <p:strVal val="#ppt_x-#ppt_w*1.125000"/>
                                          </p:val>
                                        </p:tav>
                                        <p:tav tm="100000">
                                          <p:val>
                                            <p:strVal val="#ppt_x"/>
                                          </p:val>
                                        </p:tav>
                                      </p:tavLst>
                                    </p:anim>
                                    <p:animEffect transition="in" filter="wipe(right)">
                                      <p:cBhvr>
                                        <p:cTn id="40" dur="1000"/>
                                        <p:tgtEl>
                                          <p:spTgt spid="3079"/>
                                        </p:tgtEl>
                                      </p:cBhvr>
                                    </p:animEffect>
                                  </p:childTnLst>
                                </p:cTn>
                              </p:par>
                            </p:childTnLst>
                          </p:cTn>
                        </p:par>
                      </p:childTnLst>
                    </p:cTn>
                  </p:par>
                  <p:par>
                    <p:cTn id="41" fill="hold">
                      <p:stCondLst>
                        <p:cond delay="indefinite"/>
                      </p:stCondLst>
                      <p:childTnLst>
                        <p:par>
                          <p:cTn id="42" fill="hold">
                            <p:stCondLst>
                              <p:cond delay="0"/>
                            </p:stCondLst>
                            <p:childTnLst>
                              <p:par>
                                <p:cTn id="43" presetID="12" presetClass="entr" presetSubtype="8" fill="hold" nodeType="clickEffect">
                                  <p:stCondLst>
                                    <p:cond delay="0"/>
                                  </p:stCondLst>
                                  <p:childTnLst>
                                    <p:set>
                                      <p:cBhvr>
                                        <p:cTn id="44" dur="1" fill="hold">
                                          <p:stCondLst>
                                            <p:cond delay="0"/>
                                          </p:stCondLst>
                                        </p:cTn>
                                        <p:tgtEl>
                                          <p:spTgt spid="3080"/>
                                        </p:tgtEl>
                                        <p:attrNameLst>
                                          <p:attrName>style.visibility</p:attrName>
                                        </p:attrNameLst>
                                      </p:cBhvr>
                                      <p:to>
                                        <p:strVal val="visible"/>
                                      </p:to>
                                    </p:set>
                                    <p:anim calcmode="lin" valueType="num">
                                      <p:cBhvr additive="base">
                                        <p:cTn id="45" dur="1000"/>
                                        <p:tgtEl>
                                          <p:spTgt spid="3080"/>
                                        </p:tgtEl>
                                        <p:attrNameLst>
                                          <p:attrName>ppt_x</p:attrName>
                                        </p:attrNameLst>
                                      </p:cBhvr>
                                      <p:tavLst>
                                        <p:tav tm="0">
                                          <p:val>
                                            <p:strVal val="#ppt_x-#ppt_w*1.125000"/>
                                          </p:val>
                                        </p:tav>
                                        <p:tav tm="100000">
                                          <p:val>
                                            <p:strVal val="#ppt_x"/>
                                          </p:val>
                                        </p:tav>
                                      </p:tavLst>
                                    </p:anim>
                                    <p:animEffect transition="in" filter="wipe(right)">
                                      <p:cBhvr>
                                        <p:cTn id="46" dur="1000"/>
                                        <p:tgtEl>
                                          <p:spTgt spid="30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243962" y="1680020"/>
            <a:ext cx="8792534" cy="646331"/>
          </a:xfrm>
          <a:prstGeom prst="rect">
            <a:avLst/>
          </a:prstGeom>
          <a:noFill/>
        </p:spPr>
        <p:txBody>
          <a:bodyPr wrap="square" rtlCol="0">
            <a:spAutoFit/>
          </a:bodyPr>
          <a:lstStyle/>
          <a:p>
            <a:r>
              <a:rPr lang="zh-CN" altLang="en-US" sz="3600" b="1" dirty="0" smtClean="0">
                <a:latin typeface="方正姚体" panose="02010601030101010101" pitchFamily="2" charset="-122"/>
                <a:ea typeface="方正姚体" panose="02010601030101010101" pitchFamily="2" charset="-122"/>
              </a:rPr>
              <a:t>（三）土地增值税的清算流程</a:t>
            </a:r>
            <a:r>
              <a:rPr lang="en-US" altLang="zh-CN" sz="3600" b="1" dirty="0" smtClean="0">
                <a:latin typeface="方正姚体" panose="02010601030101010101" pitchFamily="2" charset="-122"/>
                <a:ea typeface="方正姚体" panose="02010601030101010101" pitchFamily="2" charset="-122"/>
              </a:rPr>
              <a:t>—</a:t>
            </a:r>
            <a:r>
              <a:rPr lang="zh-CN" altLang="en-US" sz="3600" b="1" dirty="0" smtClean="0">
                <a:latin typeface="方正姚体" panose="02010601030101010101" pitchFamily="2" charset="-122"/>
                <a:ea typeface="方正姚体" panose="02010601030101010101" pitchFamily="2" charset="-122"/>
              </a:rPr>
              <a:t>收入</a:t>
            </a:r>
            <a:endParaRPr lang="zh-CN" altLang="en-US" sz="3600" b="1" dirty="0">
              <a:latin typeface="方正姚体" panose="02010601030101010101" pitchFamily="2" charset="-122"/>
              <a:ea typeface="方正姚体" panose="02010601030101010101" pitchFamily="2" charset="-122"/>
            </a:endParaRPr>
          </a:p>
        </p:txBody>
      </p:sp>
      <p:pic>
        <p:nvPicPr>
          <p:cNvPr id="3074"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627784" y="2708920"/>
            <a:ext cx="1525587" cy="63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696" y="1700808"/>
            <a:ext cx="7153622" cy="503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5696" y="2420888"/>
            <a:ext cx="2996232" cy="2207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60032" y="2564904"/>
            <a:ext cx="4250223" cy="1872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35695" y="4869160"/>
            <a:ext cx="7150221" cy="10722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标题 1"/>
          <p:cNvSpPr txBox="1"/>
          <p:nvPr/>
        </p:nvSpPr>
        <p:spPr>
          <a:xfrm>
            <a:off x="107505" y="408372"/>
            <a:ext cx="8856984" cy="103942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r>
              <a:rPr lang="zh-CN" altLang="en-US" sz="4400" b="1" dirty="0" smtClean="0">
                <a:solidFill>
                  <a:schemeClr val="tx1"/>
                </a:solidFill>
                <a:latin typeface="方正姚体" panose="02010601030101010101" pitchFamily="2" charset="-122"/>
                <a:ea typeface="方正姚体" panose="02010601030101010101" pitchFamily="2" charset="-122"/>
              </a:rPr>
              <a:t>三、房地产企业土地增值税清算</a:t>
            </a:r>
            <a:endParaRPr lang="zh-CN" altLang="en-US" sz="4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6"/>
                                        </p:tgtEl>
                                      </p:cBhvr>
                                    </p:animEffect>
                                    <p:set>
                                      <p:cBhvr>
                                        <p:cTn id="7" dur="1" fill="hold">
                                          <p:stCondLst>
                                            <p:cond delay="499"/>
                                          </p:stCondLst>
                                        </p:cTn>
                                        <p:tgtEl>
                                          <p:spTgt spid="1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35" presetClass="path" presetSubtype="0" accel="50000" decel="50000" fill="hold" nodeType="clickEffect">
                                  <p:stCondLst>
                                    <p:cond delay="0"/>
                                  </p:stCondLst>
                                  <p:childTnLst>
                                    <p:animMotion origin="layout" path="M -0.08333 -0.0044 L -0.27222 0.19496 " pathEditMode="relative" rAng="0" ptsTypes="AA">
                                      <p:cBhvr>
                                        <p:cTn id="11" dur="2000" fill="hold"/>
                                        <p:tgtEl>
                                          <p:spTgt spid="3074"/>
                                        </p:tgtEl>
                                        <p:attrNameLst>
                                          <p:attrName>ppt_x</p:attrName>
                                          <p:attrName>ppt_y</p:attrName>
                                        </p:attrNameLst>
                                      </p:cBhvr>
                                      <p:rCtr x="-9444" y="9968"/>
                                    </p:animMotion>
                                  </p:childTnLst>
                                </p:cTn>
                              </p:par>
                            </p:childTnLst>
                          </p:cTn>
                        </p:par>
                      </p:childTnLst>
                    </p:cTn>
                  </p:par>
                  <p:par>
                    <p:cTn id="12" fill="hold">
                      <p:stCondLst>
                        <p:cond delay="indefinite"/>
                      </p:stCondLst>
                      <p:childTnLst>
                        <p:par>
                          <p:cTn id="13" fill="hold">
                            <p:stCondLst>
                              <p:cond delay="0"/>
                            </p:stCondLst>
                            <p:childTnLst>
                              <p:par>
                                <p:cTn id="14" presetID="2" presetClass="entr" presetSubtype="1" fill="hold" nodeType="clickEffect">
                                  <p:stCondLst>
                                    <p:cond delay="0"/>
                                  </p:stCondLst>
                                  <p:childTnLst>
                                    <p:set>
                                      <p:cBhvr>
                                        <p:cTn id="15" dur="1" fill="hold">
                                          <p:stCondLst>
                                            <p:cond delay="0"/>
                                          </p:stCondLst>
                                        </p:cTn>
                                        <p:tgtEl>
                                          <p:spTgt spid="1026"/>
                                        </p:tgtEl>
                                        <p:attrNameLst>
                                          <p:attrName>style.visibility</p:attrName>
                                        </p:attrNameLst>
                                      </p:cBhvr>
                                      <p:to>
                                        <p:strVal val="visible"/>
                                      </p:to>
                                    </p:set>
                                    <p:anim calcmode="lin" valueType="num">
                                      <p:cBhvr additive="base">
                                        <p:cTn id="16" dur="500" fill="hold"/>
                                        <p:tgtEl>
                                          <p:spTgt spid="1026"/>
                                        </p:tgtEl>
                                        <p:attrNameLst>
                                          <p:attrName>ppt_x</p:attrName>
                                        </p:attrNameLst>
                                      </p:cBhvr>
                                      <p:tavLst>
                                        <p:tav tm="0">
                                          <p:val>
                                            <p:strVal val="#ppt_x"/>
                                          </p:val>
                                        </p:tav>
                                        <p:tav tm="100000">
                                          <p:val>
                                            <p:strVal val="#ppt_x"/>
                                          </p:val>
                                        </p:tav>
                                      </p:tavLst>
                                    </p:anim>
                                    <p:anim calcmode="lin" valueType="num">
                                      <p:cBhvr additive="base">
                                        <p:cTn id="17" dur="500" fill="hold"/>
                                        <p:tgtEl>
                                          <p:spTgt spid="1026"/>
                                        </p:tgtEl>
                                        <p:attrNameLst>
                                          <p:attrName>ppt_y</p:attrName>
                                        </p:attrNameLst>
                                      </p:cBhvr>
                                      <p:tavLst>
                                        <p:tav tm="0">
                                          <p:val>
                                            <p:strVal val="0-#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2" presetClass="entr" presetSubtype="1" fill="hold" nodeType="clickEffect">
                                  <p:stCondLst>
                                    <p:cond delay="0"/>
                                  </p:stCondLst>
                                  <p:childTnLst>
                                    <p:set>
                                      <p:cBhvr>
                                        <p:cTn id="21" dur="1" fill="hold">
                                          <p:stCondLst>
                                            <p:cond delay="0"/>
                                          </p:stCondLst>
                                        </p:cTn>
                                        <p:tgtEl>
                                          <p:spTgt spid="1027"/>
                                        </p:tgtEl>
                                        <p:attrNameLst>
                                          <p:attrName>style.visibility</p:attrName>
                                        </p:attrNameLst>
                                      </p:cBhvr>
                                      <p:to>
                                        <p:strVal val="visible"/>
                                      </p:to>
                                    </p:set>
                                    <p:anim calcmode="lin" valueType="num">
                                      <p:cBhvr additive="base">
                                        <p:cTn id="22" dur="500"/>
                                        <p:tgtEl>
                                          <p:spTgt spid="1027"/>
                                        </p:tgtEl>
                                        <p:attrNameLst>
                                          <p:attrName>ppt_y</p:attrName>
                                        </p:attrNameLst>
                                      </p:cBhvr>
                                      <p:tavLst>
                                        <p:tav tm="0">
                                          <p:val>
                                            <p:strVal val="#ppt_y-#ppt_h*1.125000"/>
                                          </p:val>
                                        </p:tav>
                                        <p:tav tm="100000">
                                          <p:val>
                                            <p:strVal val="#ppt_y"/>
                                          </p:val>
                                        </p:tav>
                                      </p:tavLst>
                                    </p:anim>
                                    <p:animEffect transition="in" filter="wipe(down)">
                                      <p:cBhvr>
                                        <p:cTn id="23" dur="500"/>
                                        <p:tgtEl>
                                          <p:spTgt spid="1027"/>
                                        </p:tgtEl>
                                      </p:cBhvr>
                                    </p:animEffect>
                                  </p:childTnLst>
                                </p:cTn>
                              </p:par>
                            </p:childTnLst>
                          </p:cTn>
                        </p:par>
                      </p:childTnLst>
                    </p:cTn>
                  </p:par>
                  <p:par>
                    <p:cTn id="24" fill="hold">
                      <p:stCondLst>
                        <p:cond delay="indefinite"/>
                      </p:stCondLst>
                      <p:childTnLst>
                        <p:par>
                          <p:cTn id="25" fill="hold">
                            <p:stCondLst>
                              <p:cond delay="0"/>
                            </p:stCondLst>
                            <p:childTnLst>
                              <p:par>
                                <p:cTn id="26" presetID="12" presetClass="entr" presetSubtype="1" fill="hold" nodeType="clickEffect">
                                  <p:stCondLst>
                                    <p:cond delay="0"/>
                                  </p:stCondLst>
                                  <p:childTnLst>
                                    <p:set>
                                      <p:cBhvr>
                                        <p:cTn id="27" dur="1" fill="hold">
                                          <p:stCondLst>
                                            <p:cond delay="0"/>
                                          </p:stCondLst>
                                        </p:cTn>
                                        <p:tgtEl>
                                          <p:spTgt spid="1028"/>
                                        </p:tgtEl>
                                        <p:attrNameLst>
                                          <p:attrName>style.visibility</p:attrName>
                                        </p:attrNameLst>
                                      </p:cBhvr>
                                      <p:to>
                                        <p:strVal val="visible"/>
                                      </p:to>
                                    </p:set>
                                    <p:anim calcmode="lin" valueType="num">
                                      <p:cBhvr additive="base">
                                        <p:cTn id="28" dur="500"/>
                                        <p:tgtEl>
                                          <p:spTgt spid="1028"/>
                                        </p:tgtEl>
                                        <p:attrNameLst>
                                          <p:attrName>ppt_y</p:attrName>
                                        </p:attrNameLst>
                                      </p:cBhvr>
                                      <p:tavLst>
                                        <p:tav tm="0">
                                          <p:val>
                                            <p:strVal val="#ppt_y-#ppt_h*1.125000"/>
                                          </p:val>
                                        </p:tav>
                                        <p:tav tm="100000">
                                          <p:val>
                                            <p:strVal val="#ppt_y"/>
                                          </p:val>
                                        </p:tav>
                                      </p:tavLst>
                                    </p:anim>
                                    <p:animEffect transition="in" filter="wipe(down)">
                                      <p:cBhvr>
                                        <p:cTn id="29" dur="500"/>
                                        <p:tgtEl>
                                          <p:spTgt spid="1028"/>
                                        </p:tgtEl>
                                      </p:cBhvr>
                                    </p:animEffect>
                                  </p:childTnLst>
                                </p:cTn>
                              </p:par>
                            </p:childTnLst>
                          </p:cTn>
                        </p:par>
                      </p:childTnLst>
                    </p:cTn>
                  </p:par>
                  <p:par>
                    <p:cTn id="30" fill="hold">
                      <p:stCondLst>
                        <p:cond delay="indefinite"/>
                      </p:stCondLst>
                      <p:childTnLst>
                        <p:par>
                          <p:cTn id="31" fill="hold">
                            <p:stCondLst>
                              <p:cond delay="0"/>
                            </p:stCondLst>
                            <p:childTnLst>
                              <p:par>
                                <p:cTn id="32" presetID="12" presetClass="entr" presetSubtype="1" fill="hold" nodeType="clickEffect">
                                  <p:stCondLst>
                                    <p:cond delay="0"/>
                                  </p:stCondLst>
                                  <p:childTnLst>
                                    <p:set>
                                      <p:cBhvr>
                                        <p:cTn id="33" dur="1" fill="hold">
                                          <p:stCondLst>
                                            <p:cond delay="0"/>
                                          </p:stCondLst>
                                        </p:cTn>
                                        <p:tgtEl>
                                          <p:spTgt spid="1029"/>
                                        </p:tgtEl>
                                        <p:attrNameLst>
                                          <p:attrName>style.visibility</p:attrName>
                                        </p:attrNameLst>
                                      </p:cBhvr>
                                      <p:to>
                                        <p:strVal val="visible"/>
                                      </p:to>
                                    </p:set>
                                    <p:anim calcmode="lin" valueType="num">
                                      <p:cBhvr additive="base">
                                        <p:cTn id="34" dur="500"/>
                                        <p:tgtEl>
                                          <p:spTgt spid="1029"/>
                                        </p:tgtEl>
                                        <p:attrNameLst>
                                          <p:attrName>ppt_y</p:attrName>
                                        </p:attrNameLst>
                                      </p:cBhvr>
                                      <p:tavLst>
                                        <p:tav tm="0">
                                          <p:val>
                                            <p:strVal val="#ppt_y-#ppt_h*1.125000"/>
                                          </p:val>
                                        </p:tav>
                                        <p:tav tm="100000">
                                          <p:val>
                                            <p:strVal val="#ppt_y"/>
                                          </p:val>
                                        </p:tav>
                                      </p:tavLst>
                                    </p:anim>
                                    <p:animEffect transition="in" filter="wipe(down)">
                                      <p:cBhvr>
                                        <p:cTn id="35" dur="500"/>
                                        <p:tgtEl>
                                          <p:spTgt spid="10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243962" y="1680020"/>
            <a:ext cx="8792534" cy="646331"/>
          </a:xfrm>
          <a:prstGeom prst="rect">
            <a:avLst/>
          </a:prstGeom>
          <a:noFill/>
        </p:spPr>
        <p:txBody>
          <a:bodyPr wrap="square" rtlCol="0">
            <a:spAutoFit/>
          </a:bodyPr>
          <a:lstStyle/>
          <a:p>
            <a:r>
              <a:rPr lang="zh-CN" altLang="en-US" sz="3600" b="1" dirty="0" smtClean="0">
                <a:latin typeface="方正姚体" panose="02010601030101010101" pitchFamily="2" charset="-122"/>
                <a:ea typeface="方正姚体" panose="02010601030101010101" pitchFamily="2" charset="-122"/>
              </a:rPr>
              <a:t>（三）土地增值税的清算流程</a:t>
            </a:r>
            <a:r>
              <a:rPr lang="en-US" altLang="zh-CN" sz="3600" b="1" dirty="0" smtClean="0">
                <a:latin typeface="方正姚体" panose="02010601030101010101" pitchFamily="2" charset="-122"/>
                <a:ea typeface="方正姚体" panose="02010601030101010101" pitchFamily="2" charset="-122"/>
              </a:rPr>
              <a:t>—</a:t>
            </a:r>
            <a:r>
              <a:rPr lang="zh-CN" altLang="en-US" sz="3600" b="1" dirty="0" smtClean="0">
                <a:latin typeface="方正姚体" panose="02010601030101010101" pitchFamily="2" charset="-122"/>
                <a:ea typeface="方正姚体" panose="02010601030101010101" pitchFamily="2" charset="-122"/>
              </a:rPr>
              <a:t>收入</a:t>
            </a:r>
            <a:endParaRPr lang="zh-CN" altLang="en-US" sz="3600" b="1" dirty="0">
              <a:latin typeface="方正姚体" panose="02010601030101010101" pitchFamily="2" charset="-122"/>
              <a:ea typeface="方正姚体" panose="02010601030101010101" pitchFamily="2" charset="-122"/>
            </a:endParaRPr>
          </a:p>
        </p:txBody>
      </p:sp>
      <p:pic>
        <p:nvPicPr>
          <p:cNvPr id="3074"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627784" y="2708920"/>
            <a:ext cx="1525587" cy="63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4" name="对象 3"/>
          <p:cNvGraphicFramePr>
            <a:graphicFrameLocks noChangeAspect="1"/>
          </p:cNvGraphicFramePr>
          <p:nvPr/>
        </p:nvGraphicFramePr>
        <p:xfrm>
          <a:off x="1995026" y="1556792"/>
          <a:ext cx="3313113" cy="517525"/>
        </p:xfrm>
        <a:graphic>
          <a:graphicData uri="http://schemas.openxmlformats.org/presentationml/2006/ole">
            <mc:AlternateContent xmlns:mc="http://schemas.openxmlformats.org/markup-compatibility/2006">
              <mc:Choice xmlns:v="urn:schemas-microsoft-com:vml" Requires="v">
                <p:oleObj spid="_x0000_s3117" name="Visio" r:id="rId2" imgW="4432300" imgH="698500" progId="Visio.Drawing.11">
                  <p:link updateAutomatic="1"/>
                </p:oleObj>
              </mc:Choice>
              <mc:Fallback>
                <p:oleObj name="Visio" r:id="rId2" imgW="4432300" imgH="698500" progId="Visio.Drawing.11">
                  <p:link updateAutomatic="1"/>
                  <p:pic>
                    <p:nvPicPr>
                      <p:cNvPr id="0" name="图片 3116"/>
                      <p:cNvPicPr/>
                      <p:nvPr/>
                    </p:nvPicPr>
                    <p:blipFill>
                      <a:blip r:embed="rId3"/>
                      <a:stretch>
                        <a:fillRect/>
                      </a:stretch>
                    </p:blipFill>
                    <p:spPr>
                      <a:xfrm>
                        <a:off x="1995026" y="1556792"/>
                        <a:ext cx="3313113" cy="517525"/>
                      </a:xfrm>
                      <a:prstGeom prst="rect">
                        <a:avLst/>
                      </a:prstGeom>
                    </p:spPr>
                  </p:pic>
                </p:oleObj>
              </mc:Fallback>
            </mc:AlternateContent>
          </a:graphicData>
        </a:graphic>
      </p:graphicFrame>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1952" y="2090268"/>
            <a:ext cx="3313113" cy="590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00255" y="2687990"/>
            <a:ext cx="469900" cy="1741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8"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06588" y="2733145"/>
            <a:ext cx="2857500" cy="1760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图片 5" descr="屏幕剪辑"/>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38972" y="4513768"/>
            <a:ext cx="6349451" cy="2258310"/>
          </a:xfrm>
          <a:prstGeom prst="rect">
            <a:avLst/>
          </a:prstGeom>
        </p:spPr>
      </p:pic>
      <p:sp>
        <p:nvSpPr>
          <p:cNvPr id="11" name="标题 1"/>
          <p:cNvSpPr txBox="1"/>
          <p:nvPr/>
        </p:nvSpPr>
        <p:spPr>
          <a:xfrm>
            <a:off x="107505" y="408372"/>
            <a:ext cx="8856984" cy="103942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r>
              <a:rPr lang="zh-CN" altLang="en-US" sz="4400" b="1" dirty="0" smtClean="0">
                <a:solidFill>
                  <a:schemeClr val="tx1"/>
                </a:solidFill>
                <a:latin typeface="方正姚体" panose="02010601030101010101" pitchFamily="2" charset="-122"/>
                <a:ea typeface="方正姚体" panose="02010601030101010101" pitchFamily="2" charset="-122"/>
              </a:rPr>
              <a:t>三、房地产企业土地增值税清算</a:t>
            </a:r>
            <a:endParaRPr lang="zh-CN" altLang="en-US" sz="4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6"/>
                                        </p:tgtEl>
                                      </p:cBhvr>
                                    </p:animEffect>
                                    <p:set>
                                      <p:cBhvr>
                                        <p:cTn id="7" dur="1" fill="hold">
                                          <p:stCondLst>
                                            <p:cond delay="499"/>
                                          </p:stCondLst>
                                        </p:cTn>
                                        <p:tgtEl>
                                          <p:spTgt spid="1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35" presetClass="path" presetSubtype="0" accel="50000" decel="50000" fill="hold" nodeType="clickEffect">
                                  <p:stCondLst>
                                    <p:cond delay="0"/>
                                  </p:stCondLst>
                                  <p:childTnLst>
                                    <p:animMotion origin="layout" path="M -0.08333 -0.0044 L -0.27222 0.19496 " pathEditMode="relative" rAng="0" ptsTypes="AA">
                                      <p:cBhvr>
                                        <p:cTn id="11" dur="2000" fill="hold"/>
                                        <p:tgtEl>
                                          <p:spTgt spid="3074"/>
                                        </p:tgtEl>
                                        <p:attrNameLst>
                                          <p:attrName>ppt_x</p:attrName>
                                          <p:attrName>ppt_y</p:attrName>
                                        </p:attrNameLst>
                                      </p:cBhvr>
                                      <p:rCtr x="-9444" y="9968"/>
                                    </p:animMotion>
                                  </p:childTnLst>
                                </p:cTn>
                              </p:par>
                            </p:childTnLst>
                          </p:cTn>
                        </p:par>
                      </p:childTnLst>
                    </p:cTn>
                  </p:par>
                  <p:par>
                    <p:cTn id="12" fill="hold">
                      <p:stCondLst>
                        <p:cond delay="indefinite"/>
                      </p:stCondLst>
                      <p:childTnLst>
                        <p:par>
                          <p:cTn id="13" fill="hold">
                            <p:stCondLst>
                              <p:cond delay="0"/>
                            </p:stCondLst>
                            <p:childTnLst>
                              <p:par>
                                <p:cTn id="14" presetID="2" presetClass="entr" presetSubtype="2"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1+#ppt_w/2"/>
                                          </p:val>
                                        </p:tav>
                                        <p:tav tm="100000">
                                          <p:val>
                                            <p:strVal val="#ppt_x"/>
                                          </p:val>
                                        </p:tav>
                                      </p:tavLst>
                                    </p:anim>
                                    <p:anim calcmode="lin" valueType="num">
                                      <p:cBhvr additive="base">
                                        <p:cTn id="17"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2" fill="hold" nodeType="clickEffect">
                                  <p:stCondLst>
                                    <p:cond delay="0"/>
                                  </p:stCondLst>
                                  <p:childTnLst>
                                    <p:set>
                                      <p:cBhvr>
                                        <p:cTn id="21" dur="1" fill="hold">
                                          <p:stCondLst>
                                            <p:cond delay="0"/>
                                          </p:stCondLst>
                                        </p:cTn>
                                        <p:tgtEl>
                                          <p:spTgt spid="3075"/>
                                        </p:tgtEl>
                                        <p:attrNameLst>
                                          <p:attrName>style.visibility</p:attrName>
                                        </p:attrNameLst>
                                      </p:cBhvr>
                                      <p:to>
                                        <p:strVal val="visible"/>
                                      </p:to>
                                    </p:set>
                                    <p:anim calcmode="lin" valueType="num">
                                      <p:cBhvr additive="base">
                                        <p:cTn id="22" dur="500" fill="hold"/>
                                        <p:tgtEl>
                                          <p:spTgt spid="3075"/>
                                        </p:tgtEl>
                                        <p:attrNameLst>
                                          <p:attrName>ppt_x</p:attrName>
                                        </p:attrNameLst>
                                      </p:cBhvr>
                                      <p:tavLst>
                                        <p:tav tm="0">
                                          <p:val>
                                            <p:strVal val="1+#ppt_w/2"/>
                                          </p:val>
                                        </p:tav>
                                        <p:tav tm="100000">
                                          <p:val>
                                            <p:strVal val="#ppt_x"/>
                                          </p:val>
                                        </p:tav>
                                      </p:tavLst>
                                    </p:anim>
                                    <p:anim calcmode="lin" valueType="num">
                                      <p:cBhvr additive="base">
                                        <p:cTn id="23" dur="500" fill="hold"/>
                                        <p:tgtEl>
                                          <p:spTgt spid="3075"/>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8" fill="hold" nodeType="clickEffect">
                                  <p:stCondLst>
                                    <p:cond delay="0"/>
                                  </p:stCondLst>
                                  <p:childTnLst>
                                    <p:set>
                                      <p:cBhvr>
                                        <p:cTn id="27" dur="1" fill="hold">
                                          <p:stCondLst>
                                            <p:cond delay="0"/>
                                          </p:stCondLst>
                                        </p:cTn>
                                        <p:tgtEl>
                                          <p:spTgt spid="3076"/>
                                        </p:tgtEl>
                                        <p:attrNameLst>
                                          <p:attrName>style.visibility</p:attrName>
                                        </p:attrNameLst>
                                      </p:cBhvr>
                                      <p:to>
                                        <p:strVal val="visible"/>
                                      </p:to>
                                    </p:set>
                                    <p:anim calcmode="lin" valueType="num">
                                      <p:cBhvr additive="base">
                                        <p:cTn id="28" dur="500" fill="hold"/>
                                        <p:tgtEl>
                                          <p:spTgt spid="3076"/>
                                        </p:tgtEl>
                                        <p:attrNameLst>
                                          <p:attrName>ppt_x</p:attrName>
                                        </p:attrNameLst>
                                      </p:cBhvr>
                                      <p:tavLst>
                                        <p:tav tm="0">
                                          <p:val>
                                            <p:strVal val="0-#ppt_w/2"/>
                                          </p:val>
                                        </p:tav>
                                        <p:tav tm="100000">
                                          <p:val>
                                            <p:strVal val="#ppt_x"/>
                                          </p:val>
                                        </p:tav>
                                      </p:tavLst>
                                    </p:anim>
                                    <p:anim calcmode="lin" valueType="num">
                                      <p:cBhvr additive="base">
                                        <p:cTn id="29" dur="500" fill="hold"/>
                                        <p:tgtEl>
                                          <p:spTgt spid="3076"/>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2" presetClass="entr" presetSubtype="8" fill="hold" nodeType="clickEffect">
                                  <p:stCondLst>
                                    <p:cond delay="0"/>
                                  </p:stCondLst>
                                  <p:childTnLst>
                                    <p:set>
                                      <p:cBhvr>
                                        <p:cTn id="33" dur="1" fill="hold">
                                          <p:stCondLst>
                                            <p:cond delay="0"/>
                                          </p:stCondLst>
                                        </p:cTn>
                                        <p:tgtEl>
                                          <p:spTgt spid="3078"/>
                                        </p:tgtEl>
                                        <p:attrNameLst>
                                          <p:attrName>style.visibility</p:attrName>
                                        </p:attrNameLst>
                                      </p:cBhvr>
                                      <p:to>
                                        <p:strVal val="visible"/>
                                      </p:to>
                                    </p:set>
                                    <p:anim calcmode="lin" valueType="num">
                                      <p:cBhvr additive="base">
                                        <p:cTn id="34" dur="500"/>
                                        <p:tgtEl>
                                          <p:spTgt spid="3078"/>
                                        </p:tgtEl>
                                        <p:attrNameLst>
                                          <p:attrName>ppt_x</p:attrName>
                                        </p:attrNameLst>
                                      </p:cBhvr>
                                      <p:tavLst>
                                        <p:tav tm="0">
                                          <p:val>
                                            <p:strVal val="#ppt_x-#ppt_w*1.125000"/>
                                          </p:val>
                                        </p:tav>
                                        <p:tav tm="100000">
                                          <p:val>
                                            <p:strVal val="#ppt_x"/>
                                          </p:val>
                                        </p:tav>
                                      </p:tavLst>
                                    </p:anim>
                                    <p:animEffect transition="in" filter="wipe(right)">
                                      <p:cBhvr>
                                        <p:cTn id="35" dur="500"/>
                                        <p:tgtEl>
                                          <p:spTgt spid="3078"/>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6"/>
                                        </p:tgtEl>
                                        <p:attrNameLst>
                                          <p:attrName>style.visibility</p:attrName>
                                        </p:attrNameLst>
                                      </p:cBhvr>
                                      <p:to>
                                        <p:strVal val="visible"/>
                                      </p:to>
                                    </p:set>
                                    <p:anim calcmode="lin" valueType="num">
                                      <p:cBhvr additive="base">
                                        <p:cTn id="40" dur="500" fill="hold"/>
                                        <p:tgtEl>
                                          <p:spTgt spid="6"/>
                                        </p:tgtEl>
                                        <p:attrNameLst>
                                          <p:attrName>ppt_x</p:attrName>
                                        </p:attrNameLst>
                                      </p:cBhvr>
                                      <p:tavLst>
                                        <p:tav tm="0">
                                          <p:val>
                                            <p:strVal val="#ppt_x"/>
                                          </p:val>
                                        </p:tav>
                                        <p:tav tm="100000">
                                          <p:val>
                                            <p:strVal val="#ppt_x"/>
                                          </p:val>
                                        </p:tav>
                                      </p:tavLst>
                                    </p:anim>
                                    <p:anim calcmode="lin" valueType="num">
                                      <p:cBhvr additive="base">
                                        <p:cTn id="41"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1"/>
          <p:cNvSpPr txBox="1"/>
          <p:nvPr/>
        </p:nvSpPr>
        <p:spPr>
          <a:xfrm>
            <a:off x="107505" y="408372"/>
            <a:ext cx="8856984" cy="103942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r>
              <a:rPr lang="zh-CN" altLang="en-US" sz="4400" b="1" dirty="0" smtClean="0">
                <a:solidFill>
                  <a:schemeClr val="tx1"/>
                </a:solidFill>
                <a:latin typeface="方正姚体" panose="02010601030101010101" pitchFamily="2" charset="-122"/>
                <a:ea typeface="方正姚体" panose="02010601030101010101" pitchFamily="2" charset="-122"/>
              </a:rPr>
              <a:t>三、房地产企业土地增值税清算</a:t>
            </a:r>
            <a:endParaRPr lang="zh-CN" altLang="en-US" sz="4400" b="1" dirty="0"/>
          </a:p>
        </p:txBody>
      </p:sp>
      <p:sp>
        <p:nvSpPr>
          <p:cNvPr id="16" name="TextBox 15"/>
          <p:cNvSpPr txBox="1"/>
          <p:nvPr/>
        </p:nvSpPr>
        <p:spPr>
          <a:xfrm>
            <a:off x="243962" y="1680020"/>
            <a:ext cx="8792534" cy="646331"/>
          </a:xfrm>
          <a:prstGeom prst="rect">
            <a:avLst/>
          </a:prstGeom>
          <a:noFill/>
        </p:spPr>
        <p:txBody>
          <a:bodyPr wrap="square" rtlCol="0">
            <a:spAutoFit/>
          </a:bodyPr>
          <a:lstStyle/>
          <a:p>
            <a:r>
              <a:rPr lang="zh-CN" altLang="en-US" sz="3600" b="1" dirty="0" smtClean="0">
                <a:latin typeface="方正姚体" panose="02010601030101010101" pitchFamily="2" charset="-122"/>
                <a:ea typeface="方正姚体" panose="02010601030101010101" pitchFamily="2" charset="-122"/>
              </a:rPr>
              <a:t>（三）土地增值税的清算流程</a:t>
            </a:r>
            <a:r>
              <a:rPr lang="en-US" altLang="zh-CN" sz="3600" b="1" dirty="0" smtClean="0">
                <a:latin typeface="方正姚体" panose="02010601030101010101" pitchFamily="2" charset="-122"/>
                <a:ea typeface="方正姚体" panose="02010601030101010101" pitchFamily="2" charset="-122"/>
              </a:rPr>
              <a:t>—</a:t>
            </a:r>
            <a:r>
              <a:rPr lang="zh-CN" altLang="en-US" sz="3600" b="1" dirty="0" smtClean="0">
                <a:latin typeface="方正姚体" panose="02010601030101010101" pitchFamily="2" charset="-122"/>
                <a:ea typeface="方正姚体" panose="02010601030101010101" pitchFamily="2" charset="-122"/>
              </a:rPr>
              <a:t>收入</a:t>
            </a:r>
            <a:endParaRPr lang="zh-CN" altLang="en-US" sz="3600" b="1" dirty="0">
              <a:latin typeface="方正姚体" panose="02010601030101010101" pitchFamily="2" charset="-122"/>
              <a:ea typeface="方正姚体" panose="02010601030101010101" pitchFamily="2" charset="-122"/>
            </a:endParaRPr>
          </a:p>
        </p:txBody>
      </p:sp>
      <p:pic>
        <p:nvPicPr>
          <p:cNvPr id="3074"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627784" y="2708920"/>
            <a:ext cx="1525587" cy="63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圆角矩形 2"/>
          <p:cNvSpPr/>
          <p:nvPr/>
        </p:nvSpPr>
        <p:spPr>
          <a:xfrm>
            <a:off x="1979712" y="1705971"/>
            <a:ext cx="6840760" cy="958633"/>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zh-CN" sz="2400" b="1" dirty="0" smtClean="0">
                <a:latin typeface="方正姚体" panose="02010601030101010101" pitchFamily="2" charset="-122"/>
                <a:ea typeface="方正姚体" panose="02010601030101010101" pitchFamily="2" charset="-122"/>
              </a:rPr>
              <a:t>《</a:t>
            </a:r>
            <a:r>
              <a:rPr lang="zh-CN" altLang="en-US" sz="2400" b="1" dirty="0" smtClean="0">
                <a:latin typeface="方正姚体" panose="02010601030101010101" pitchFamily="2" charset="-122"/>
                <a:ea typeface="方正姚体" panose="02010601030101010101" pitchFamily="2" charset="-122"/>
              </a:rPr>
              <a:t>国家税务总局关于土地增值税清算有关问题的通知</a:t>
            </a:r>
            <a:r>
              <a:rPr lang="en-US" altLang="zh-CN" sz="2400" b="1" dirty="0" smtClean="0">
                <a:latin typeface="方正姚体" panose="02010601030101010101" pitchFamily="2" charset="-122"/>
                <a:ea typeface="方正姚体" panose="02010601030101010101" pitchFamily="2" charset="-122"/>
              </a:rPr>
              <a:t>》</a:t>
            </a:r>
            <a:r>
              <a:rPr lang="zh-CN" altLang="en-US" sz="2400" b="1" dirty="0" smtClean="0">
                <a:latin typeface="方正姚体" panose="02010601030101010101" pitchFamily="2" charset="-122"/>
                <a:ea typeface="方正姚体" panose="02010601030101010101" pitchFamily="2" charset="-122"/>
              </a:rPr>
              <a:t>（</a:t>
            </a:r>
            <a:r>
              <a:rPr lang="zh-CN" altLang="zh-CN" sz="2400" b="1" dirty="0">
                <a:latin typeface="方正姚体" panose="02010601030101010101" pitchFamily="2" charset="-122"/>
                <a:ea typeface="方正姚体" panose="02010601030101010101" pitchFamily="2" charset="-122"/>
              </a:rPr>
              <a:t>国税函[2010]220号</a:t>
            </a:r>
            <a:r>
              <a:rPr lang="zh-CN" altLang="en-US" sz="2400" b="1" dirty="0" smtClean="0">
                <a:latin typeface="方正姚体" panose="02010601030101010101" pitchFamily="2" charset="-122"/>
                <a:ea typeface="方正姚体" panose="02010601030101010101" pitchFamily="2" charset="-122"/>
              </a:rPr>
              <a:t>）</a:t>
            </a:r>
            <a:endParaRPr lang="zh-CN" altLang="en-US" sz="2400" b="1" dirty="0">
              <a:latin typeface="方正姚体" panose="02010601030101010101" pitchFamily="2" charset="-122"/>
              <a:ea typeface="方正姚体" panose="02010601030101010101" pitchFamily="2" charset="-122"/>
            </a:endParaRPr>
          </a:p>
        </p:txBody>
      </p:sp>
      <p:sp>
        <p:nvSpPr>
          <p:cNvPr id="5" name="圆角矩形 4"/>
          <p:cNvSpPr/>
          <p:nvPr/>
        </p:nvSpPr>
        <p:spPr>
          <a:xfrm>
            <a:off x="1986183" y="2780928"/>
            <a:ext cx="6840760" cy="3888432"/>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r>
              <a:rPr lang="en-US" altLang="zh-CN" sz="2400" dirty="0" smtClean="0">
                <a:latin typeface="方正姚体" panose="02010601030101010101" pitchFamily="2" charset="-122"/>
                <a:ea typeface="方正姚体" panose="02010601030101010101" pitchFamily="2" charset="-122"/>
              </a:rPr>
              <a:t>        </a:t>
            </a:r>
            <a:r>
              <a:rPr lang="zh-CN" altLang="zh-CN" sz="2400" dirty="0" smtClean="0">
                <a:latin typeface="方正姚体" panose="02010601030101010101" pitchFamily="2" charset="-122"/>
                <a:ea typeface="方正姚体" panose="02010601030101010101" pitchFamily="2" charset="-122"/>
              </a:rPr>
              <a:t>土地增值税</a:t>
            </a:r>
            <a:r>
              <a:rPr lang="zh-CN" altLang="zh-CN" sz="2400" dirty="0">
                <a:latin typeface="方正姚体" panose="02010601030101010101" pitchFamily="2" charset="-122"/>
                <a:ea typeface="方正姚体" panose="02010601030101010101" pitchFamily="2" charset="-122"/>
              </a:rPr>
              <a:t>清算时，已全额开具商品房销售发票的，</a:t>
            </a:r>
            <a:r>
              <a:rPr lang="zh-CN" altLang="zh-CN" sz="2400" b="1" dirty="0">
                <a:latin typeface="方正姚体" panose="02010601030101010101" pitchFamily="2" charset="-122"/>
                <a:ea typeface="方正姚体" panose="02010601030101010101" pitchFamily="2" charset="-122"/>
              </a:rPr>
              <a:t>按照发票所载金额确认收入</a:t>
            </a:r>
            <a:r>
              <a:rPr lang="zh-CN" altLang="zh-CN" sz="2400" dirty="0" smtClean="0">
                <a:latin typeface="方正姚体" panose="02010601030101010101" pitchFamily="2" charset="-122"/>
                <a:ea typeface="方正姚体" panose="02010601030101010101" pitchFamily="2" charset="-122"/>
              </a:rPr>
              <a:t>；</a:t>
            </a:r>
            <a:endParaRPr lang="en-US" altLang="zh-CN" sz="2400" dirty="0" smtClean="0">
              <a:latin typeface="方正姚体" panose="02010601030101010101" pitchFamily="2" charset="-122"/>
              <a:ea typeface="方正姚体" panose="02010601030101010101" pitchFamily="2" charset="-122"/>
            </a:endParaRPr>
          </a:p>
          <a:p>
            <a:r>
              <a:rPr lang="en-US" altLang="zh-CN" sz="2400" dirty="0">
                <a:latin typeface="方正姚体" panose="02010601030101010101" pitchFamily="2" charset="-122"/>
                <a:ea typeface="方正姚体" panose="02010601030101010101" pitchFamily="2" charset="-122"/>
              </a:rPr>
              <a:t> </a:t>
            </a:r>
            <a:r>
              <a:rPr lang="en-US" altLang="zh-CN" sz="2400" dirty="0" smtClean="0">
                <a:latin typeface="方正姚体" panose="02010601030101010101" pitchFamily="2" charset="-122"/>
                <a:ea typeface="方正姚体" panose="02010601030101010101" pitchFamily="2" charset="-122"/>
              </a:rPr>
              <a:t>      </a:t>
            </a:r>
            <a:r>
              <a:rPr lang="zh-CN" altLang="zh-CN" sz="2400" dirty="0" smtClean="0">
                <a:latin typeface="方正姚体" panose="02010601030101010101" pitchFamily="2" charset="-122"/>
                <a:ea typeface="方正姚体" panose="02010601030101010101" pitchFamily="2" charset="-122"/>
              </a:rPr>
              <a:t>未</a:t>
            </a:r>
            <a:r>
              <a:rPr lang="zh-CN" altLang="zh-CN" sz="2400" dirty="0">
                <a:latin typeface="方正姚体" panose="02010601030101010101" pitchFamily="2" charset="-122"/>
                <a:ea typeface="方正姚体" panose="02010601030101010101" pitchFamily="2" charset="-122"/>
              </a:rPr>
              <a:t>开具发票或未全额开具发票的，</a:t>
            </a:r>
            <a:r>
              <a:rPr lang="zh-CN" altLang="zh-CN" sz="2400" b="1" dirty="0">
                <a:latin typeface="方正姚体" panose="02010601030101010101" pitchFamily="2" charset="-122"/>
                <a:ea typeface="方正姚体" panose="02010601030101010101" pitchFamily="2" charset="-122"/>
              </a:rPr>
              <a:t>以交易双方签订的销售合同所载的售房金额及其他收益确认收入</a:t>
            </a:r>
            <a:r>
              <a:rPr lang="zh-CN" altLang="zh-CN" sz="2400" dirty="0" smtClean="0">
                <a:latin typeface="方正姚体" panose="02010601030101010101" pitchFamily="2" charset="-122"/>
                <a:ea typeface="方正姚体" panose="02010601030101010101" pitchFamily="2" charset="-122"/>
              </a:rPr>
              <a:t>。</a:t>
            </a:r>
            <a:endParaRPr lang="en-US" altLang="zh-CN" sz="2400" dirty="0" smtClean="0">
              <a:latin typeface="方正姚体" panose="02010601030101010101" pitchFamily="2" charset="-122"/>
              <a:ea typeface="方正姚体" panose="02010601030101010101" pitchFamily="2" charset="-122"/>
            </a:endParaRPr>
          </a:p>
          <a:p>
            <a:r>
              <a:rPr lang="en-US" altLang="zh-CN" sz="2400" dirty="0">
                <a:latin typeface="方正姚体" panose="02010601030101010101" pitchFamily="2" charset="-122"/>
                <a:ea typeface="方正姚体" panose="02010601030101010101" pitchFamily="2" charset="-122"/>
              </a:rPr>
              <a:t> </a:t>
            </a:r>
            <a:r>
              <a:rPr lang="en-US" altLang="zh-CN" sz="2400" dirty="0" smtClean="0">
                <a:latin typeface="方正姚体" panose="02010601030101010101" pitchFamily="2" charset="-122"/>
                <a:ea typeface="方正姚体" panose="02010601030101010101" pitchFamily="2" charset="-122"/>
              </a:rPr>
              <a:t>       </a:t>
            </a:r>
            <a:r>
              <a:rPr lang="zh-CN" altLang="zh-CN" sz="2400" dirty="0" smtClean="0">
                <a:latin typeface="方正姚体" panose="02010601030101010101" pitchFamily="2" charset="-122"/>
                <a:ea typeface="方正姚体" panose="02010601030101010101" pitchFamily="2" charset="-122"/>
              </a:rPr>
              <a:t>销售</a:t>
            </a:r>
            <a:r>
              <a:rPr lang="zh-CN" altLang="zh-CN" sz="2400" dirty="0">
                <a:latin typeface="方正姚体" panose="02010601030101010101" pitchFamily="2" charset="-122"/>
                <a:ea typeface="方正姚体" panose="02010601030101010101" pitchFamily="2" charset="-122"/>
              </a:rPr>
              <a:t>合同所载商品房面积与有关部门实际测量面积不一致，在清算前已发生补、退房款的，应在计算土地增值税时予以调整。</a:t>
            </a:r>
            <a:endParaRPr lang="zh-CN" altLang="en-US" sz="2400" dirty="0">
              <a:latin typeface="方正姚体" panose="02010601030101010101" pitchFamily="2" charset="-122"/>
              <a:ea typeface="方正姚体" panose="02010601030101010101" pitchFamily="2" charset="-122"/>
            </a:endParaRPr>
          </a:p>
        </p:txBody>
      </p:sp>
      <p:pic>
        <p:nvPicPr>
          <p:cNvPr id="7" name="图片 6" descr="屏幕剪辑"/>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8663" y="1198935"/>
            <a:ext cx="5616624" cy="5634655"/>
          </a:xfrm>
          <a:prstGeom prst="rect">
            <a:avLst/>
          </a:prstGeom>
        </p:spPr>
      </p:pic>
      <p:sp>
        <p:nvSpPr>
          <p:cNvPr id="8" name="圆角矩形 7"/>
          <p:cNvSpPr/>
          <p:nvPr/>
        </p:nvSpPr>
        <p:spPr>
          <a:xfrm>
            <a:off x="802539" y="332656"/>
            <a:ext cx="7848872" cy="866279"/>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zh-CN" altLang="en-US" sz="2800" dirty="0" smtClean="0">
                <a:latin typeface="方正姚体" panose="02010601030101010101" pitchFamily="2" charset="-122"/>
                <a:ea typeface="方正姚体" panose="02010601030101010101" pitchFamily="2" charset="-122"/>
              </a:rPr>
              <a:t>土地增值税清算管理规程（国税发</a:t>
            </a:r>
            <a:r>
              <a:rPr lang="en-US" altLang="zh-CN" sz="2800" dirty="0" smtClean="0">
                <a:latin typeface="方正姚体" panose="02010601030101010101" pitchFamily="2" charset="-122"/>
                <a:ea typeface="方正姚体" panose="02010601030101010101" pitchFamily="2" charset="-122"/>
              </a:rPr>
              <a:t>【2009】91</a:t>
            </a:r>
            <a:r>
              <a:rPr lang="zh-CN" altLang="en-US" sz="2800" dirty="0" smtClean="0">
                <a:latin typeface="方正姚体" panose="02010601030101010101" pitchFamily="2" charset="-122"/>
                <a:ea typeface="方正姚体" panose="02010601030101010101" pitchFamily="2" charset="-122"/>
              </a:rPr>
              <a:t>号）</a:t>
            </a:r>
            <a:endParaRPr lang="zh-CN" altLang="en-US" sz="2800" dirty="0">
              <a:latin typeface="方正姚体" panose="02010601030101010101" pitchFamily="2" charset="-122"/>
              <a:ea typeface="方正姚体" panose="02010601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6"/>
                                        </p:tgtEl>
                                      </p:cBhvr>
                                    </p:animEffect>
                                    <p:set>
                                      <p:cBhvr>
                                        <p:cTn id="7" dur="1" fill="hold">
                                          <p:stCondLst>
                                            <p:cond delay="499"/>
                                          </p:stCondLst>
                                        </p:cTn>
                                        <p:tgtEl>
                                          <p:spTgt spid="1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35" presetClass="path" presetSubtype="0" accel="50000" decel="50000" fill="hold" nodeType="clickEffect">
                                  <p:stCondLst>
                                    <p:cond delay="0"/>
                                  </p:stCondLst>
                                  <p:childTnLst>
                                    <p:animMotion origin="layout" path="M -0.08333 -0.0044 L -0.27222 0.19496 " pathEditMode="relative" rAng="0" ptsTypes="AA">
                                      <p:cBhvr>
                                        <p:cTn id="11" dur="2000" fill="hold"/>
                                        <p:tgtEl>
                                          <p:spTgt spid="3074"/>
                                        </p:tgtEl>
                                        <p:attrNameLst>
                                          <p:attrName>ppt_x</p:attrName>
                                          <p:attrName>ppt_y</p:attrName>
                                        </p:attrNameLst>
                                      </p:cBhvr>
                                      <p:rCtr x="-9444" y="9968"/>
                                    </p:animMotion>
                                  </p:childTnLst>
                                </p:cTn>
                              </p:par>
                            </p:childTnLst>
                          </p:cTn>
                        </p:par>
                      </p:childTnLst>
                    </p:cTn>
                  </p:par>
                  <p:par>
                    <p:cTn id="12" fill="hold">
                      <p:stCondLst>
                        <p:cond delay="indefinite"/>
                      </p:stCondLst>
                      <p:childTnLst>
                        <p:par>
                          <p:cTn id="13" fill="hold">
                            <p:stCondLst>
                              <p:cond delay="0"/>
                            </p:stCondLst>
                            <p:childTnLst>
                              <p:par>
                                <p:cTn id="14" presetID="2" presetClass="entr" presetSubtype="1"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ppt_x"/>
                                          </p:val>
                                        </p:tav>
                                        <p:tav tm="100000">
                                          <p:val>
                                            <p:strVal val="#ppt_x"/>
                                          </p:val>
                                        </p:tav>
                                      </p:tavLst>
                                    </p:anim>
                                    <p:anim calcmode="lin" valueType="num">
                                      <p:cBhvr additive="base">
                                        <p:cTn id="17"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2" presetClass="entr" presetSubtype="1"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p:tgtEl>
                                          <p:spTgt spid="5"/>
                                        </p:tgtEl>
                                        <p:attrNameLst>
                                          <p:attrName>ppt_y</p:attrName>
                                        </p:attrNameLst>
                                      </p:cBhvr>
                                      <p:tavLst>
                                        <p:tav tm="0">
                                          <p:val>
                                            <p:strVal val="#ppt_y-#ppt_h*1.125000"/>
                                          </p:val>
                                        </p:tav>
                                        <p:tav tm="100000">
                                          <p:val>
                                            <p:strVal val="#ppt_y"/>
                                          </p:val>
                                        </p:tav>
                                      </p:tavLst>
                                    </p:anim>
                                    <p:animEffect transition="in" filter="wipe(down)">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1"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500" fill="hold"/>
                                        <p:tgtEl>
                                          <p:spTgt spid="8"/>
                                        </p:tgtEl>
                                        <p:attrNameLst>
                                          <p:attrName>ppt_x</p:attrName>
                                        </p:attrNameLst>
                                      </p:cBhvr>
                                      <p:tavLst>
                                        <p:tav tm="0">
                                          <p:val>
                                            <p:strVal val="#ppt_x"/>
                                          </p:val>
                                        </p:tav>
                                        <p:tav tm="100000">
                                          <p:val>
                                            <p:strVal val="#ppt_x"/>
                                          </p:val>
                                        </p:tav>
                                      </p:tavLst>
                                    </p:anim>
                                    <p:anim calcmode="lin" valueType="num">
                                      <p:cBhvr additive="base">
                                        <p:cTn id="29" dur="500" fill="hold"/>
                                        <p:tgtEl>
                                          <p:spTgt spid="8"/>
                                        </p:tgtEl>
                                        <p:attrNameLst>
                                          <p:attrName>ppt_y</p:attrName>
                                        </p:attrNameLst>
                                      </p:cBhvr>
                                      <p:tavLst>
                                        <p:tav tm="0">
                                          <p:val>
                                            <p:strVal val="0-#ppt_h/2"/>
                                          </p:val>
                                        </p:tav>
                                        <p:tav tm="100000">
                                          <p:val>
                                            <p:strVal val="#ppt_y"/>
                                          </p:val>
                                        </p:tav>
                                      </p:tavLst>
                                    </p:anim>
                                  </p:childTnLst>
                                </p:cTn>
                              </p:par>
                              <p:par>
                                <p:cTn id="30" presetID="2" presetClass="entr" presetSubtype="1" fill="hold" nodeType="withEffect">
                                  <p:stCondLst>
                                    <p:cond delay="60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ppt_x"/>
                                          </p:val>
                                        </p:tav>
                                        <p:tav tm="100000">
                                          <p:val>
                                            <p:strVal val="#ppt_x"/>
                                          </p:val>
                                        </p:tav>
                                      </p:tavLst>
                                    </p:anim>
                                    <p:anim calcmode="lin" valueType="num">
                                      <p:cBhvr additive="base">
                                        <p:cTn id="33"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3" grpId="0" animBg="1"/>
      <p:bldP spid="5" grpId="0" animBg="1"/>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1" name="Picture 5"/>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5496" y="2636912"/>
            <a:ext cx="9085263" cy="264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TextBox 15"/>
          <p:cNvSpPr txBox="1"/>
          <p:nvPr/>
        </p:nvSpPr>
        <p:spPr>
          <a:xfrm>
            <a:off x="243962" y="1680020"/>
            <a:ext cx="8792534" cy="646331"/>
          </a:xfrm>
          <a:prstGeom prst="rect">
            <a:avLst/>
          </a:prstGeom>
          <a:noFill/>
        </p:spPr>
        <p:txBody>
          <a:bodyPr wrap="square" rtlCol="0">
            <a:spAutoFit/>
          </a:bodyPr>
          <a:lstStyle/>
          <a:p>
            <a:r>
              <a:rPr lang="zh-CN" altLang="en-US" sz="3600" b="1" dirty="0" smtClean="0">
                <a:latin typeface="方正姚体" panose="02010601030101010101" pitchFamily="2" charset="-122"/>
                <a:ea typeface="方正姚体" panose="02010601030101010101" pitchFamily="2" charset="-122"/>
              </a:rPr>
              <a:t>（四）土地增值税的清算流程</a:t>
            </a:r>
            <a:r>
              <a:rPr lang="en-US" altLang="zh-CN" sz="3600" b="1" dirty="0" smtClean="0">
                <a:latin typeface="方正姚体" panose="02010601030101010101" pitchFamily="2" charset="-122"/>
                <a:ea typeface="方正姚体" panose="02010601030101010101" pitchFamily="2" charset="-122"/>
              </a:rPr>
              <a:t>—</a:t>
            </a:r>
            <a:r>
              <a:rPr lang="zh-CN" altLang="en-US" sz="3600" b="1" dirty="0" smtClean="0">
                <a:latin typeface="方正姚体" panose="02010601030101010101" pitchFamily="2" charset="-122"/>
                <a:ea typeface="方正姚体" panose="02010601030101010101" pitchFamily="2" charset="-122"/>
              </a:rPr>
              <a:t>扣除项目</a:t>
            </a:r>
            <a:endParaRPr lang="zh-CN" altLang="en-US" sz="3600" b="1" dirty="0">
              <a:latin typeface="方正姚体" panose="02010601030101010101" pitchFamily="2" charset="-122"/>
              <a:ea typeface="方正姚体" panose="02010601030101010101" pitchFamily="2" charset="-122"/>
            </a:endParaRPr>
          </a:p>
        </p:txBody>
      </p:sp>
      <p:pic>
        <p:nvPicPr>
          <p:cNvPr id="410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7744" y="4005064"/>
            <a:ext cx="2030413" cy="63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2"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712" y="1628800"/>
            <a:ext cx="6592887" cy="1130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3"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79712" y="2852936"/>
            <a:ext cx="6619875" cy="3470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圆角矩形 2"/>
          <p:cNvSpPr/>
          <p:nvPr/>
        </p:nvSpPr>
        <p:spPr>
          <a:xfrm>
            <a:off x="6012160" y="4221088"/>
            <a:ext cx="2376264" cy="648072"/>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圆角矩形 3"/>
          <p:cNvSpPr/>
          <p:nvPr/>
        </p:nvSpPr>
        <p:spPr>
          <a:xfrm>
            <a:off x="6012160" y="2900288"/>
            <a:ext cx="2545385" cy="672728"/>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zh-CN" altLang="en-US" sz="3200" dirty="0">
                <a:latin typeface="方正姚体" panose="02010601030101010101" pitchFamily="2" charset="-122"/>
                <a:ea typeface="方正姚体" panose="02010601030101010101" pitchFamily="2" charset="-122"/>
              </a:rPr>
              <a:t>重置成本价</a:t>
            </a:r>
            <a:endParaRPr lang="zh-CN" altLang="en-US" sz="3200" dirty="0">
              <a:latin typeface="方正姚体" panose="02010601030101010101" pitchFamily="2" charset="-122"/>
              <a:ea typeface="方正姚体" panose="02010601030101010101" pitchFamily="2" charset="-122"/>
            </a:endParaRPr>
          </a:p>
        </p:txBody>
      </p:sp>
      <p:sp>
        <p:nvSpPr>
          <p:cNvPr id="5" name="下箭头 4"/>
          <p:cNvSpPr/>
          <p:nvPr/>
        </p:nvSpPr>
        <p:spPr>
          <a:xfrm>
            <a:off x="7020272" y="3597672"/>
            <a:ext cx="432048" cy="623416"/>
          </a:xfrm>
          <a:prstGeom prst="downArrow">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zh-CN" altLang="en-US" sz="3200">
              <a:solidFill>
                <a:schemeClr val="dk1"/>
              </a:solidFill>
              <a:latin typeface="方正姚体" panose="02010601030101010101" pitchFamily="2" charset="-122"/>
              <a:ea typeface="方正姚体" panose="02010601030101010101" pitchFamily="2" charset="-122"/>
            </a:endParaRPr>
          </a:p>
        </p:txBody>
      </p:sp>
      <p:sp>
        <p:nvSpPr>
          <p:cNvPr id="12" name="标题 1"/>
          <p:cNvSpPr txBox="1"/>
          <p:nvPr/>
        </p:nvSpPr>
        <p:spPr>
          <a:xfrm>
            <a:off x="107505" y="408372"/>
            <a:ext cx="8856984" cy="103942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r>
              <a:rPr lang="zh-CN" altLang="en-US" sz="4400" b="1" dirty="0" smtClean="0">
                <a:solidFill>
                  <a:schemeClr val="tx1"/>
                </a:solidFill>
                <a:latin typeface="方正姚体" panose="02010601030101010101" pitchFamily="2" charset="-122"/>
                <a:ea typeface="方正姚体" panose="02010601030101010101" pitchFamily="2" charset="-122"/>
              </a:rPr>
              <a:t>三、房地产企业土地增值税清算</a:t>
            </a:r>
            <a:endParaRPr lang="zh-CN" altLang="en-US" sz="4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6"/>
                                        </p:tgtEl>
                                      </p:cBhvr>
                                    </p:animEffect>
                                    <p:set>
                                      <p:cBhvr>
                                        <p:cTn id="7" dur="1" fill="hold">
                                          <p:stCondLst>
                                            <p:cond delay="499"/>
                                          </p:stCondLst>
                                        </p:cTn>
                                        <p:tgtEl>
                                          <p:spTgt spid="1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4" fill="hold" nodeType="clickEffect">
                                  <p:stCondLst>
                                    <p:cond delay="0"/>
                                  </p:stCondLst>
                                  <p:childTnLst>
                                    <p:animEffect transition="out" filter="wipe(down)">
                                      <p:cBhvr>
                                        <p:cTn id="11" dur="500"/>
                                        <p:tgtEl>
                                          <p:spTgt spid="4101"/>
                                        </p:tgtEl>
                                      </p:cBhvr>
                                    </p:animEffect>
                                    <p:set>
                                      <p:cBhvr>
                                        <p:cTn id="12" dur="1" fill="hold">
                                          <p:stCondLst>
                                            <p:cond delay="499"/>
                                          </p:stCondLst>
                                        </p:cTn>
                                        <p:tgtEl>
                                          <p:spTgt spid="4101"/>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35" presetClass="path" presetSubtype="0" accel="50000" decel="50000" fill="hold" nodeType="clickEffect">
                                  <p:stCondLst>
                                    <p:cond delay="0"/>
                                  </p:stCondLst>
                                  <p:childTnLst>
                                    <p:animMotion origin="layout" path="M 0 0 L -0.25 0 E" pathEditMode="relative" ptsTypes="">
                                      <p:cBhvr>
                                        <p:cTn id="16" dur="2000" fill="hold"/>
                                        <p:tgtEl>
                                          <p:spTgt spid="4100"/>
                                        </p:tgtEl>
                                        <p:attrNameLst>
                                          <p:attrName>ppt_x</p:attrName>
                                          <p:attrName>ppt_y</p:attrName>
                                        </p:attrNameLst>
                                      </p:cBhvr>
                                    </p:animMotion>
                                  </p:childTnLst>
                                </p:cTn>
                              </p:par>
                            </p:childTnLst>
                          </p:cTn>
                        </p:par>
                      </p:childTnLst>
                    </p:cTn>
                  </p:par>
                  <p:par>
                    <p:cTn id="17" fill="hold">
                      <p:stCondLst>
                        <p:cond delay="indefinite"/>
                      </p:stCondLst>
                      <p:childTnLst>
                        <p:par>
                          <p:cTn id="18" fill="hold">
                            <p:stCondLst>
                              <p:cond delay="0"/>
                            </p:stCondLst>
                            <p:childTnLst>
                              <p:par>
                                <p:cTn id="19" presetID="2" presetClass="entr" presetSubtype="1" fill="hold" nodeType="clickEffect">
                                  <p:stCondLst>
                                    <p:cond delay="0"/>
                                  </p:stCondLst>
                                  <p:childTnLst>
                                    <p:set>
                                      <p:cBhvr>
                                        <p:cTn id="20" dur="1" fill="hold">
                                          <p:stCondLst>
                                            <p:cond delay="0"/>
                                          </p:stCondLst>
                                        </p:cTn>
                                        <p:tgtEl>
                                          <p:spTgt spid="4102"/>
                                        </p:tgtEl>
                                        <p:attrNameLst>
                                          <p:attrName>style.visibility</p:attrName>
                                        </p:attrNameLst>
                                      </p:cBhvr>
                                      <p:to>
                                        <p:strVal val="visible"/>
                                      </p:to>
                                    </p:set>
                                    <p:anim calcmode="lin" valueType="num">
                                      <p:cBhvr additive="base">
                                        <p:cTn id="21" dur="1000" fill="hold"/>
                                        <p:tgtEl>
                                          <p:spTgt spid="4102"/>
                                        </p:tgtEl>
                                        <p:attrNameLst>
                                          <p:attrName>ppt_x</p:attrName>
                                        </p:attrNameLst>
                                      </p:cBhvr>
                                      <p:tavLst>
                                        <p:tav tm="0">
                                          <p:val>
                                            <p:strVal val="#ppt_x"/>
                                          </p:val>
                                        </p:tav>
                                        <p:tav tm="100000">
                                          <p:val>
                                            <p:strVal val="#ppt_x"/>
                                          </p:val>
                                        </p:tav>
                                      </p:tavLst>
                                    </p:anim>
                                    <p:anim calcmode="lin" valueType="num">
                                      <p:cBhvr additive="base">
                                        <p:cTn id="22" dur="1000" fill="hold"/>
                                        <p:tgtEl>
                                          <p:spTgt spid="4102"/>
                                        </p:tgtEl>
                                        <p:attrNameLst>
                                          <p:attrName>ppt_y</p:attrName>
                                        </p:attrNameLst>
                                      </p:cBhvr>
                                      <p:tavLst>
                                        <p:tav tm="0">
                                          <p:val>
                                            <p:strVal val="0-#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2" presetClass="entr" presetSubtype="1" fill="hold" nodeType="clickEffect">
                                  <p:stCondLst>
                                    <p:cond delay="0"/>
                                  </p:stCondLst>
                                  <p:childTnLst>
                                    <p:set>
                                      <p:cBhvr>
                                        <p:cTn id="26" dur="1" fill="hold">
                                          <p:stCondLst>
                                            <p:cond delay="0"/>
                                          </p:stCondLst>
                                        </p:cTn>
                                        <p:tgtEl>
                                          <p:spTgt spid="4103"/>
                                        </p:tgtEl>
                                        <p:attrNameLst>
                                          <p:attrName>style.visibility</p:attrName>
                                        </p:attrNameLst>
                                      </p:cBhvr>
                                      <p:to>
                                        <p:strVal val="visible"/>
                                      </p:to>
                                    </p:set>
                                    <p:anim calcmode="lin" valueType="num">
                                      <p:cBhvr additive="base">
                                        <p:cTn id="27" dur="1000"/>
                                        <p:tgtEl>
                                          <p:spTgt spid="4103"/>
                                        </p:tgtEl>
                                        <p:attrNameLst>
                                          <p:attrName>ppt_y</p:attrName>
                                        </p:attrNameLst>
                                      </p:cBhvr>
                                      <p:tavLst>
                                        <p:tav tm="0">
                                          <p:val>
                                            <p:strVal val="#ppt_y-#ppt_h*1.125000"/>
                                          </p:val>
                                        </p:tav>
                                        <p:tav tm="100000">
                                          <p:val>
                                            <p:strVal val="#ppt_y"/>
                                          </p:val>
                                        </p:tav>
                                      </p:tavLst>
                                    </p:anim>
                                    <p:animEffect transition="in" filter="wipe(down)">
                                      <p:cBhvr>
                                        <p:cTn id="28" dur="1000"/>
                                        <p:tgtEl>
                                          <p:spTgt spid="4103"/>
                                        </p:tgtEl>
                                      </p:cBhvr>
                                    </p:animEffect>
                                  </p:childTnLst>
                                </p:cTn>
                              </p:par>
                            </p:childTnLst>
                          </p:cTn>
                        </p:par>
                      </p:childTnLst>
                    </p:cTn>
                  </p:par>
                  <p:par>
                    <p:cTn id="29" fill="hold">
                      <p:stCondLst>
                        <p:cond delay="indefinite"/>
                      </p:stCondLst>
                      <p:childTnLst>
                        <p:par>
                          <p:cTn id="30" fill="hold">
                            <p:stCondLst>
                              <p:cond delay="0"/>
                            </p:stCondLst>
                            <p:childTnLst>
                              <p:par>
                                <p:cTn id="31" presetID="13" presetClass="entr" presetSubtype="16" fill="hold" grpId="0" nodeType="click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plus(in)">
                                      <p:cBhvr>
                                        <p:cTn id="33" dur="2000"/>
                                        <p:tgtEl>
                                          <p:spTgt spid="3"/>
                                        </p:tgtEl>
                                      </p:cBhvr>
                                    </p:animEffect>
                                  </p:childTnLst>
                                </p:cTn>
                              </p:par>
                            </p:childTnLst>
                          </p:cTn>
                        </p:par>
                      </p:childTnLst>
                    </p:cTn>
                  </p:par>
                  <p:par>
                    <p:cTn id="34" fill="hold">
                      <p:stCondLst>
                        <p:cond delay="indefinite"/>
                      </p:stCondLst>
                      <p:childTnLst>
                        <p:par>
                          <p:cTn id="35" fill="hold">
                            <p:stCondLst>
                              <p:cond delay="0"/>
                            </p:stCondLst>
                            <p:childTnLst>
                              <p:par>
                                <p:cTn id="36" presetID="2" presetClass="entr" presetSubtype="1" fill="hold" grpId="0" nodeType="clickEffect">
                                  <p:stCondLst>
                                    <p:cond delay="0"/>
                                  </p:stCondLst>
                                  <p:childTnLst>
                                    <p:set>
                                      <p:cBhvr>
                                        <p:cTn id="37" dur="1" fill="hold">
                                          <p:stCondLst>
                                            <p:cond delay="0"/>
                                          </p:stCondLst>
                                        </p:cTn>
                                        <p:tgtEl>
                                          <p:spTgt spid="4"/>
                                        </p:tgtEl>
                                        <p:attrNameLst>
                                          <p:attrName>style.visibility</p:attrName>
                                        </p:attrNameLst>
                                      </p:cBhvr>
                                      <p:to>
                                        <p:strVal val="visible"/>
                                      </p:to>
                                    </p:set>
                                    <p:anim calcmode="lin" valueType="num">
                                      <p:cBhvr additive="base">
                                        <p:cTn id="38" dur="500" fill="hold"/>
                                        <p:tgtEl>
                                          <p:spTgt spid="4"/>
                                        </p:tgtEl>
                                        <p:attrNameLst>
                                          <p:attrName>ppt_x</p:attrName>
                                        </p:attrNameLst>
                                      </p:cBhvr>
                                      <p:tavLst>
                                        <p:tav tm="0">
                                          <p:val>
                                            <p:strVal val="#ppt_x"/>
                                          </p:val>
                                        </p:tav>
                                        <p:tav tm="100000">
                                          <p:val>
                                            <p:strVal val="#ppt_x"/>
                                          </p:val>
                                        </p:tav>
                                      </p:tavLst>
                                    </p:anim>
                                    <p:anim calcmode="lin" valueType="num">
                                      <p:cBhvr additive="base">
                                        <p:cTn id="39" dur="500" fill="hold"/>
                                        <p:tgtEl>
                                          <p:spTgt spid="4"/>
                                        </p:tgtEl>
                                        <p:attrNameLst>
                                          <p:attrName>ppt_y</p:attrName>
                                        </p:attrNameLst>
                                      </p:cBhvr>
                                      <p:tavLst>
                                        <p:tav tm="0">
                                          <p:val>
                                            <p:strVal val="0-#ppt_h/2"/>
                                          </p:val>
                                        </p:tav>
                                        <p:tav tm="100000">
                                          <p:val>
                                            <p:strVal val="#ppt_y"/>
                                          </p:val>
                                        </p:tav>
                                      </p:tavLst>
                                    </p:anim>
                                  </p:childTnLst>
                                </p:cTn>
                              </p:par>
                              <p:par>
                                <p:cTn id="40" presetID="2" presetClass="entr" presetSubtype="1" fill="hold" grpId="0" nodeType="withEffect">
                                  <p:stCondLst>
                                    <p:cond delay="0"/>
                                  </p:stCondLst>
                                  <p:childTnLst>
                                    <p:set>
                                      <p:cBhvr>
                                        <p:cTn id="41" dur="1" fill="hold">
                                          <p:stCondLst>
                                            <p:cond delay="0"/>
                                          </p:stCondLst>
                                        </p:cTn>
                                        <p:tgtEl>
                                          <p:spTgt spid="5"/>
                                        </p:tgtEl>
                                        <p:attrNameLst>
                                          <p:attrName>style.visibility</p:attrName>
                                        </p:attrNameLst>
                                      </p:cBhvr>
                                      <p:to>
                                        <p:strVal val="visible"/>
                                      </p:to>
                                    </p:set>
                                    <p:anim calcmode="lin" valueType="num">
                                      <p:cBhvr additive="base">
                                        <p:cTn id="42" dur="500" fill="hold"/>
                                        <p:tgtEl>
                                          <p:spTgt spid="5"/>
                                        </p:tgtEl>
                                        <p:attrNameLst>
                                          <p:attrName>ppt_x</p:attrName>
                                        </p:attrNameLst>
                                      </p:cBhvr>
                                      <p:tavLst>
                                        <p:tav tm="0">
                                          <p:val>
                                            <p:strVal val="#ppt_x"/>
                                          </p:val>
                                        </p:tav>
                                        <p:tav tm="100000">
                                          <p:val>
                                            <p:strVal val="#ppt_x"/>
                                          </p:val>
                                        </p:tav>
                                      </p:tavLst>
                                    </p:anim>
                                    <p:anim calcmode="lin" valueType="num">
                                      <p:cBhvr additive="base">
                                        <p:cTn id="43" dur="5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3" grpId="0" animBg="1"/>
      <p:bldP spid="4" grpId="0" animBg="1"/>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243962" y="1680020"/>
            <a:ext cx="8792534" cy="646331"/>
          </a:xfrm>
          <a:prstGeom prst="rect">
            <a:avLst/>
          </a:prstGeom>
          <a:noFill/>
        </p:spPr>
        <p:txBody>
          <a:bodyPr wrap="square" rtlCol="0">
            <a:spAutoFit/>
          </a:bodyPr>
          <a:lstStyle/>
          <a:p>
            <a:r>
              <a:rPr lang="zh-CN" altLang="en-US" sz="3600" b="1" dirty="0" smtClean="0">
                <a:latin typeface="方正姚体" panose="02010601030101010101" pitchFamily="2" charset="-122"/>
                <a:ea typeface="方正姚体" panose="02010601030101010101" pitchFamily="2" charset="-122"/>
              </a:rPr>
              <a:t>（四）土地增值税的清算流程</a:t>
            </a:r>
            <a:r>
              <a:rPr lang="en-US" altLang="zh-CN" sz="3600" b="1" dirty="0" smtClean="0">
                <a:latin typeface="方正姚体" panose="02010601030101010101" pitchFamily="2" charset="-122"/>
                <a:ea typeface="方正姚体" panose="02010601030101010101" pitchFamily="2" charset="-122"/>
              </a:rPr>
              <a:t>—</a:t>
            </a:r>
            <a:r>
              <a:rPr lang="zh-CN" altLang="en-US" sz="3600" b="1" dirty="0" smtClean="0">
                <a:latin typeface="方正姚体" panose="02010601030101010101" pitchFamily="2" charset="-122"/>
                <a:ea typeface="方正姚体" panose="02010601030101010101" pitchFamily="2" charset="-122"/>
              </a:rPr>
              <a:t>扣除项目</a:t>
            </a:r>
            <a:endParaRPr lang="zh-CN" altLang="en-US" sz="3600" b="1" dirty="0">
              <a:latin typeface="方正姚体" panose="02010601030101010101" pitchFamily="2" charset="-122"/>
              <a:ea typeface="方正姚体" panose="02010601030101010101" pitchFamily="2" charset="-122"/>
            </a:endParaRPr>
          </a:p>
        </p:txBody>
      </p:sp>
      <p:pic>
        <p:nvPicPr>
          <p:cNvPr id="7170"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330291" y="1650888"/>
            <a:ext cx="6619875" cy="4730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1955" y="2887133"/>
            <a:ext cx="6602413" cy="590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712" y="2276872"/>
            <a:ext cx="4297363" cy="1831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18663" y="4269804"/>
            <a:ext cx="5341937" cy="2011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下箭头 2"/>
          <p:cNvSpPr/>
          <p:nvPr/>
        </p:nvSpPr>
        <p:spPr>
          <a:xfrm>
            <a:off x="6516216" y="2276872"/>
            <a:ext cx="576064" cy="1831975"/>
          </a:xfrm>
          <a:prstGeom prst="downArrow">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zh-CN" altLang="en-US">
              <a:ln w="10160">
                <a:solidFill>
                  <a:schemeClr val="accent1"/>
                </a:solidFill>
                <a:prstDash val="solid"/>
              </a:ln>
              <a:solidFill>
                <a:srgbClr val="FFFFFF"/>
              </a:solidFill>
              <a:effectLst>
                <a:outerShdw blurRad="50800" dist="38100" dir="2700000" algn="tl" rotWithShape="0">
                  <a:prstClr val="black">
                    <a:alpha val="40000"/>
                  </a:prstClr>
                </a:outerShdw>
              </a:effectLst>
            </a:endParaRPr>
          </a:p>
        </p:txBody>
      </p:sp>
      <p:sp>
        <p:nvSpPr>
          <p:cNvPr id="10" name="标题 1"/>
          <p:cNvSpPr txBox="1"/>
          <p:nvPr/>
        </p:nvSpPr>
        <p:spPr>
          <a:xfrm>
            <a:off x="107505" y="408372"/>
            <a:ext cx="8856984" cy="103942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r>
              <a:rPr lang="zh-CN" altLang="en-US" sz="4400" b="1" dirty="0" smtClean="0">
                <a:solidFill>
                  <a:schemeClr val="tx1"/>
                </a:solidFill>
                <a:latin typeface="方正姚体" panose="02010601030101010101" pitchFamily="2" charset="-122"/>
                <a:ea typeface="方正姚体" panose="02010601030101010101" pitchFamily="2" charset="-122"/>
              </a:rPr>
              <a:t>三、房地产企业土地增值税清算</a:t>
            </a:r>
            <a:endParaRPr lang="zh-CN" altLang="en-US" sz="4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nodeType="clickEffect">
                                  <p:stCondLst>
                                    <p:cond delay="0"/>
                                  </p:stCondLst>
                                  <p:childTnLst>
                                    <p:animEffect transition="out" filter="wipe(left)">
                                      <p:cBhvr>
                                        <p:cTn id="6" dur="500"/>
                                        <p:tgtEl>
                                          <p:spTgt spid="7170"/>
                                        </p:tgtEl>
                                      </p:cBhvr>
                                    </p:animEffect>
                                    <p:set>
                                      <p:cBhvr>
                                        <p:cTn id="7" dur="1" fill="hold">
                                          <p:stCondLst>
                                            <p:cond delay="499"/>
                                          </p:stCondLst>
                                        </p:cTn>
                                        <p:tgtEl>
                                          <p:spTgt spid="7170"/>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16"/>
                                        </p:tgtEl>
                                      </p:cBhvr>
                                    </p:animEffect>
                                    <p:set>
                                      <p:cBhvr>
                                        <p:cTn id="12" dur="1" fill="hold">
                                          <p:stCondLst>
                                            <p:cond delay="499"/>
                                          </p:stCondLst>
                                        </p:cTn>
                                        <p:tgtEl>
                                          <p:spTgt spid="16"/>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64" presetClass="path" presetSubtype="0" accel="50000" decel="50000" fill="hold" nodeType="clickEffect">
                                  <p:stCondLst>
                                    <p:cond delay="0"/>
                                  </p:stCondLst>
                                  <p:childTnLst>
                                    <p:animMotion origin="layout" path="M 4.72222E-6 -1.02683E-6 L -0.00122 -0.20536 " pathEditMode="relative" rAng="0" ptsTypes="AA">
                                      <p:cBhvr>
                                        <p:cTn id="16" dur="2000" fill="hold"/>
                                        <p:tgtEl>
                                          <p:spTgt spid="7171"/>
                                        </p:tgtEl>
                                        <p:attrNameLst>
                                          <p:attrName>ppt_x</p:attrName>
                                          <p:attrName>ppt_y</p:attrName>
                                        </p:attrNameLst>
                                      </p:cBhvr>
                                      <p:rCtr x="-69" y="-10268"/>
                                    </p:animMotion>
                                  </p:childTnLst>
                                </p:cTn>
                              </p:par>
                            </p:childTnLst>
                          </p:cTn>
                        </p:par>
                      </p:childTnLst>
                    </p:cTn>
                  </p:par>
                  <p:par>
                    <p:cTn id="17" fill="hold">
                      <p:stCondLst>
                        <p:cond delay="indefinite"/>
                      </p:stCondLst>
                      <p:childTnLst>
                        <p:par>
                          <p:cTn id="18" fill="hold">
                            <p:stCondLst>
                              <p:cond delay="0"/>
                            </p:stCondLst>
                            <p:childTnLst>
                              <p:par>
                                <p:cTn id="19" presetID="12" presetClass="entr" presetSubtype="1" fill="hold" nodeType="clickEffect">
                                  <p:stCondLst>
                                    <p:cond delay="0"/>
                                  </p:stCondLst>
                                  <p:childTnLst>
                                    <p:set>
                                      <p:cBhvr>
                                        <p:cTn id="20" dur="1" fill="hold">
                                          <p:stCondLst>
                                            <p:cond delay="0"/>
                                          </p:stCondLst>
                                        </p:cTn>
                                        <p:tgtEl>
                                          <p:spTgt spid="7172"/>
                                        </p:tgtEl>
                                        <p:attrNameLst>
                                          <p:attrName>style.visibility</p:attrName>
                                        </p:attrNameLst>
                                      </p:cBhvr>
                                      <p:to>
                                        <p:strVal val="visible"/>
                                      </p:to>
                                    </p:set>
                                    <p:anim calcmode="lin" valueType="num">
                                      <p:cBhvr additive="base">
                                        <p:cTn id="21" dur="500"/>
                                        <p:tgtEl>
                                          <p:spTgt spid="7172"/>
                                        </p:tgtEl>
                                        <p:attrNameLst>
                                          <p:attrName>ppt_y</p:attrName>
                                        </p:attrNameLst>
                                      </p:cBhvr>
                                      <p:tavLst>
                                        <p:tav tm="0">
                                          <p:val>
                                            <p:strVal val="#ppt_y-#ppt_h*1.125000"/>
                                          </p:val>
                                        </p:tav>
                                        <p:tav tm="100000">
                                          <p:val>
                                            <p:strVal val="#ppt_y"/>
                                          </p:val>
                                        </p:tav>
                                      </p:tavLst>
                                    </p:anim>
                                    <p:animEffect transition="in" filter="wipe(down)">
                                      <p:cBhvr>
                                        <p:cTn id="22" dur="500"/>
                                        <p:tgtEl>
                                          <p:spTgt spid="7172"/>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1"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p:tgtEl>
                                          <p:spTgt spid="3"/>
                                        </p:tgtEl>
                                        <p:attrNameLst>
                                          <p:attrName>ppt_y</p:attrName>
                                        </p:attrNameLst>
                                      </p:cBhvr>
                                      <p:tavLst>
                                        <p:tav tm="0">
                                          <p:val>
                                            <p:strVal val="#ppt_y-#ppt_h*1.125000"/>
                                          </p:val>
                                        </p:tav>
                                        <p:tav tm="100000">
                                          <p:val>
                                            <p:strVal val="#ppt_y"/>
                                          </p:val>
                                        </p:tav>
                                      </p:tavLst>
                                    </p:anim>
                                    <p:animEffect transition="in" filter="wipe(down)">
                                      <p:cBhvr>
                                        <p:cTn id="28" dur="500"/>
                                        <p:tgtEl>
                                          <p:spTgt spid="3"/>
                                        </p:tgtEl>
                                      </p:cBhvr>
                                    </p:animEffect>
                                  </p:childTnLst>
                                </p:cTn>
                              </p:par>
                            </p:childTnLst>
                          </p:cTn>
                        </p:par>
                      </p:childTnLst>
                    </p:cTn>
                  </p:par>
                  <p:par>
                    <p:cTn id="29" fill="hold">
                      <p:stCondLst>
                        <p:cond delay="indefinite"/>
                      </p:stCondLst>
                      <p:childTnLst>
                        <p:par>
                          <p:cTn id="30" fill="hold">
                            <p:stCondLst>
                              <p:cond delay="0"/>
                            </p:stCondLst>
                            <p:childTnLst>
                              <p:par>
                                <p:cTn id="31" presetID="12" presetClass="entr" presetSubtype="1" fill="hold" nodeType="clickEffect">
                                  <p:stCondLst>
                                    <p:cond delay="0"/>
                                  </p:stCondLst>
                                  <p:childTnLst>
                                    <p:set>
                                      <p:cBhvr>
                                        <p:cTn id="32" dur="1" fill="hold">
                                          <p:stCondLst>
                                            <p:cond delay="0"/>
                                          </p:stCondLst>
                                        </p:cTn>
                                        <p:tgtEl>
                                          <p:spTgt spid="7173"/>
                                        </p:tgtEl>
                                        <p:attrNameLst>
                                          <p:attrName>style.visibility</p:attrName>
                                        </p:attrNameLst>
                                      </p:cBhvr>
                                      <p:to>
                                        <p:strVal val="visible"/>
                                      </p:to>
                                    </p:set>
                                    <p:anim calcmode="lin" valueType="num">
                                      <p:cBhvr additive="base">
                                        <p:cTn id="33" dur="500"/>
                                        <p:tgtEl>
                                          <p:spTgt spid="7173"/>
                                        </p:tgtEl>
                                        <p:attrNameLst>
                                          <p:attrName>ppt_y</p:attrName>
                                        </p:attrNameLst>
                                      </p:cBhvr>
                                      <p:tavLst>
                                        <p:tav tm="0">
                                          <p:val>
                                            <p:strVal val="#ppt_y-#ppt_h*1.125000"/>
                                          </p:val>
                                        </p:tav>
                                        <p:tav tm="100000">
                                          <p:val>
                                            <p:strVal val="#ppt_y"/>
                                          </p:val>
                                        </p:tav>
                                      </p:tavLst>
                                    </p:anim>
                                    <p:animEffect transition="in" filter="wipe(down)">
                                      <p:cBhvr>
                                        <p:cTn id="34" dur="500"/>
                                        <p:tgtEl>
                                          <p:spTgt spid="71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243962" y="1680020"/>
            <a:ext cx="8792534" cy="646331"/>
          </a:xfrm>
          <a:prstGeom prst="rect">
            <a:avLst/>
          </a:prstGeom>
          <a:noFill/>
        </p:spPr>
        <p:txBody>
          <a:bodyPr wrap="square" rtlCol="0">
            <a:spAutoFit/>
          </a:bodyPr>
          <a:lstStyle/>
          <a:p>
            <a:r>
              <a:rPr lang="zh-CN" altLang="en-US" sz="3600" b="1" dirty="0" smtClean="0">
                <a:latin typeface="方正姚体" panose="02010601030101010101" pitchFamily="2" charset="-122"/>
                <a:ea typeface="方正姚体" panose="02010601030101010101" pitchFamily="2" charset="-122"/>
              </a:rPr>
              <a:t>（四）土地增值税的清算流程</a:t>
            </a:r>
            <a:r>
              <a:rPr lang="en-US" altLang="zh-CN" sz="3600" b="1" dirty="0" smtClean="0">
                <a:latin typeface="方正姚体" panose="02010601030101010101" pitchFamily="2" charset="-122"/>
                <a:ea typeface="方正姚体" panose="02010601030101010101" pitchFamily="2" charset="-122"/>
              </a:rPr>
              <a:t>—</a:t>
            </a:r>
            <a:r>
              <a:rPr lang="zh-CN" altLang="en-US" sz="3600" b="1" dirty="0" smtClean="0">
                <a:latin typeface="方正姚体" panose="02010601030101010101" pitchFamily="2" charset="-122"/>
                <a:ea typeface="方正姚体" panose="02010601030101010101" pitchFamily="2" charset="-122"/>
              </a:rPr>
              <a:t>扣除项目</a:t>
            </a:r>
            <a:endParaRPr lang="zh-CN" altLang="en-US" sz="3600" b="1" dirty="0">
              <a:latin typeface="方正姚体" panose="02010601030101010101" pitchFamily="2" charset="-122"/>
              <a:ea typeface="方正姚体" panose="02010601030101010101" pitchFamily="2" charset="-122"/>
            </a:endParaRPr>
          </a:p>
        </p:txBody>
      </p:sp>
      <p:pic>
        <p:nvPicPr>
          <p:cNvPr id="7170"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330291" y="1650888"/>
            <a:ext cx="6619875" cy="4730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1955" y="2887133"/>
            <a:ext cx="6602413" cy="590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圆角矩形 3"/>
          <p:cNvSpPr/>
          <p:nvPr/>
        </p:nvSpPr>
        <p:spPr>
          <a:xfrm>
            <a:off x="323528" y="2204864"/>
            <a:ext cx="648072" cy="2088233"/>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2800" dirty="0" smtClean="0">
                <a:latin typeface="方正姚体" panose="02010601030101010101" pitchFamily="2" charset="-122"/>
                <a:ea typeface="方正姚体" panose="02010601030101010101" pitchFamily="2" charset="-122"/>
              </a:rPr>
              <a:t>契税</a:t>
            </a:r>
            <a:endParaRPr lang="zh-CN" altLang="en-US" sz="2800" dirty="0">
              <a:latin typeface="方正姚体" panose="02010601030101010101" pitchFamily="2" charset="-122"/>
              <a:ea typeface="方正姚体" panose="02010601030101010101" pitchFamily="2" charset="-122"/>
            </a:endParaRPr>
          </a:p>
        </p:txBody>
      </p:sp>
      <p:sp>
        <p:nvSpPr>
          <p:cNvPr id="5" name="圆角矩形 4"/>
          <p:cNvSpPr/>
          <p:nvPr/>
        </p:nvSpPr>
        <p:spPr>
          <a:xfrm>
            <a:off x="1115616" y="2204864"/>
            <a:ext cx="7776864" cy="840771"/>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zh-CN" sz="2400" dirty="0" smtClean="0">
                <a:latin typeface="方正姚体" panose="02010601030101010101" pitchFamily="2" charset="-122"/>
                <a:ea typeface="方正姚体" panose="02010601030101010101" pitchFamily="2" charset="-122"/>
              </a:rPr>
              <a:t>《</a:t>
            </a:r>
            <a:r>
              <a:rPr lang="zh-CN" altLang="en-US" sz="2400" dirty="0" smtClean="0">
                <a:latin typeface="方正姚体" panose="02010601030101010101" pitchFamily="2" charset="-122"/>
                <a:ea typeface="方正姚体" panose="02010601030101010101" pitchFamily="2" charset="-122"/>
              </a:rPr>
              <a:t>国家税务总局关于土地增值税清算有关问题的通知</a:t>
            </a:r>
            <a:r>
              <a:rPr lang="en-US" altLang="zh-CN" sz="2400" dirty="0" smtClean="0">
                <a:latin typeface="方正姚体" panose="02010601030101010101" pitchFamily="2" charset="-122"/>
                <a:ea typeface="方正姚体" panose="02010601030101010101" pitchFamily="2" charset="-122"/>
              </a:rPr>
              <a:t>》</a:t>
            </a:r>
            <a:r>
              <a:rPr lang="zh-CN" altLang="en-US" sz="2400" dirty="0" smtClean="0">
                <a:latin typeface="方正姚体" panose="02010601030101010101" pitchFamily="2" charset="-122"/>
                <a:ea typeface="方正姚体" panose="02010601030101010101" pitchFamily="2" charset="-122"/>
              </a:rPr>
              <a:t>（国税函</a:t>
            </a:r>
            <a:r>
              <a:rPr lang="en-US" altLang="zh-CN" sz="2400" dirty="0" smtClean="0">
                <a:latin typeface="方正姚体" panose="02010601030101010101" pitchFamily="2" charset="-122"/>
                <a:ea typeface="方正姚体" panose="02010601030101010101" pitchFamily="2" charset="-122"/>
              </a:rPr>
              <a:t>【2010】220</a:t>
            </a:r>
            <a:r>
              <a:rPr lang="zh-CN" altLang="en-US" sz="2400" dirty="0" smtClean="0">
                <a:latin typeface="方正姚体" panose="02010601030101010101" pitchFamily="2" charset="-122"/>
                <a:ea typeface="方正姚体" panose="02010601030101010101" pitchFamily="2" charset="-122"/>
              </a:rPr>
              <a:t>号）</a:t>
            </a:r>
            <a:endParaRPr lang="zh-CN" altLang="en-US" sz="2400" dirty="0">
              <a:latin typeface="方正姚体" panose="02010601030101010101" pitchFamily="2" charset="-122"/>
              <a:ea typeface="方正姚体" panose="02010601030101010101" pitchFamily="2" charset="-122"/>
            </a:endParaRPr>
          </a:p>
        </p:txBody>
      </p:sp>
      <p:sp>
        <p:nvSpPr>
          <p:cNvPr id="6" name="圆角矩形 5"/>
          <p:cNvSpPr/>
          <p:nvPr/>
        </p:nvSpPr>
        <p:spPr>
          <a:xfrm>
            <a:off x="1115616" y="3140968"/>
            <a:ext cx="7776864" cy="1368152"/>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r>
              <a:rPr lang="en-US" altLang="zh-CN" sz="2400" dirty="0" smtClean="0">
                <a:latin typeface="方正姚体" panose="02010601030101010101" pitchFamily="2" charset="-122"/>
                <a:ea typeface="方正姚体" panose="02010601030101010101" pitchFamily="2" charset="-122"/>
              </a:rPr>
              <a:t>        </a:t>
            </a:r>
            <a:r>
              <a:rPr lang="zh-CN" altLang="zh-CN" sz="2400" dirty="0" smtClean="0">
                <a:latin typeface="方正姚体" panose="02010601030101010101" pitchFamily="2" charset="-122"/>
                <a:ea typeface="方正姚体" panose="02010601030101010101" pitchFamily="2" charset="-122"/>
              </a:rPr>
              <a:t>房地产</a:t>
            </a:r>
            <a:r>
              <a:rPr lang="zh-CN" altLang="zh-CN" sz="2400" dirty="0">
                <a:latin typeface="方正姚体" panose="02010601030101010101" pitchFamily="2" charset="-122"/>
                <a:ea typeface="方正姚体" panose="02010601030101010101" pitchFamily="2" charset="-122"/>
              </a:rPr>
              <a:t>开发企业为取得土地使用权所支付的契税，应视同“按国家统一规定交纳的有关费用”，计入“取得土地使用权所支付的金额”中扣除</a:t>
            </a:r>
            <a:endParaRPr lang="zh-CN" altLang="en-US" sz="2400" dirty="0">
              <a:latin typeface="方正姚体" panose="02010601030101010101" pitchFamily="2" charset="-122"/>
              <a:ea typeface="方正姚体" panose="02010601030101010101" pitchFamily="2" charset="-122"/>
            </a:endParaRPr>
          </a:p>
        </p:txBody>
      </p:sp>
      <p:sp>
        <p:nvSpPr>
          <p:cNvPr id="12" name="圆角矩形 11"/>
          <p:cNvSpPr/>
          <p:nvPr/>
        </p:nvSpPr>
        <p:spPr>
          <a:xfrm>
            <a:off x="328381" y="4509120"/>
            <a:ext cx="648072" cy="2204864"/>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2800" dirty="0" smtClean="0">
                <a:latin typeface="方正姚体" panose="02010601030101010101" pitchFamily="2" charset="-122"/>
                <a:ea typeface="方正姚体" panose="02010601030101010101" pitchFamily="2" charset="-122"/>
              </a:rPr>
              <a:t>土地闲置费</a:t>
            </a:r>
            <a:endParaRPr lang="zh-CN" altLang="en-US" sz="2800" dirty="0">
              <a:latin typeface="方正姚体" panose="02010601030101010101" pitchFamily="2" charset="-122"/>
              <a:ea typeface="方正姚体" panose="02010601030101010101" pitchFamily="2" charset="-122"/>
            </a:endParaRPr>
          </a:p>
        </p:txBody>
      </p:sp>
      <p:sp>
        <p:nvSpPr>
          <p:cNvPr id="13" name="圆角矩形 12"/>
          <p:cNvSpPr/>
          <p:nvPr/>
        </p:nvSpPr>
        <p:spPr>
          <a:xfrm>
            <a:off x="1095778" y="4927476"/>
            <a:ext cx="7776864" cy="1368152"/>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r>
              <a:rPr lang="zh-CN" altLang="zh-CN" sz="2400" dirty="0">
                <a:latin typeface="方正姚体" panose="02010601030101010101" pitchFamily="2" charset="-122"/>
                <a:ea typeface="方正姚体" panose="02010601030101010101" pitchFamily="2" charset="-122"/>
              </a:rPr>
              <a:t>房地产开发企业逾期开发缴纳的土地闲置费不得扣除</a:t>
            </a:r>
            <a:endParaRPr lang="zh-CN" altLang="en-US" sz="2400" dirty="0">
              <a:latin typeface="方正姚体" panose="02010601030101010101" pitchFamily="2" charset="-122"/>
              <a:ea typeface="方正姚体" panose="02010601030101010101" pitchFamily="2" charset="-122"/>
            </a:endParaRPr>
          </a:p>
        </p:txBody>
      </p:sp>
      <p:pic>
        <p:nvPicPr>
          <p:cNvPr id="3" name="图片 2" descr="屏幕剪辑"/>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5221" y="1452488"/>
            <a:ext cx="6910015" cy="5229200"/>
          </a:xfrm>
          <a:prstGeom prst="rect">
            <a:avLst/>
          </a:prstGeom>
        </p:spPr>
      </p:pic>
      <p:sp>
        <p:nvSpPr>
          <p:cNvPr id="14" name="标题 1"/>
          <p:cNvSpPr txBox="1"/>
          <p:nvPr/>
        </p:nvSpPr>
        <p:spPr>
          <a:xfrm>
            <a:off x="107505" y="408372"/>
            <a:ext cx="8856984" cy="103942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r>
              <a:rPr lang="zh-CN" altLang="en-US" sz="4400" b="1" dirty="0" smtClean="0">
                <a:solidFill>
                  <a:schemeClr val="tx1"/>
                </a:solidFill>
                <a:latin typeface="方正姚体" panose="02010601030101010101" pitchFamily="2" charset="-122"/>
                <a:ea typeface="方正姚体" panose="02010601030101010101" pitchFamily="2" charset="-122"/>
              </a:rPr>
              <a:t>三、房地产企业土地增值税清算</a:t>
            </a:r>
            <a:endParaRPr lang="zh-CN" altLang="en-US" sz="4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nodeType="clickEffect">
                                  <p:stCondLst>
                                    <p:cond delay="0"/>
                                  </p:stCondLst>
                                  <p:childTnLst>
                                    <p:animEffect transition="out" filter="wipe(left)">
                                      <p:cBhvr>
                                        <p:cTn id="6" dur="500"/>
                                        <p:tgtEl>
                                          <p:spTgt spid="7170"/>
                                        </p:tgtEl>
                                      </p:cBhvr>
                                    </p:animEffect>
                                    <p:set>
                                      <p:cBhvr>
                                        <p:cTn id="7" dur="1" fill="hold">
                                          <p:stCondLst>
                                            <p:cond delay="499"/>
                                          </p:stCondLst>
                                        </p:cTn>
                                        <p:tgtEl>
                                          <p:spTgt spid="7170"/>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16"/>
                                        </p:tgtEl>
                                      </p:cBhvr>
                                    </p:animEffect>
                                    <p:set>
                                      <p:cBhvr>
                                        <p:cTn id="12" dur="1" fill="hold">
                                          <p:stCondLst>
                                            <p:cond delay="499"/>
                                          </p:stCondLst>
                                        </p:cTn>
                                        <p:tgtEl>
                                          <p:spTgt spid="16"/>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64" presetClass="path" presetSubtype="0" accel="50000" decel="50000" fill="hold" nodeType="clickEffect">
                                  <p:stCondLst>
                                    <p:cond delay="0"/>
                                  </p:stCondLst>
                                  <p:childTnLst>
                                    <p:animMotion origin="layout" path="M 4.72222E-6 -1.02683E-6 L -0.00122 -0.20536 " pathEditMode="relative" rAng="0" ptsTypes="AA">
                                      <p:cBhvr>
                                        <p:cTn id="16" dur="2000" fill="hold"/>
                                        <p:tgtEl>
                                          <p:spTgt spid="7171"/>
                                        </p:tgtEl>
                                        <p:attrNameLst>
                                          <p:attrName>ppt_x</p:attrName>
                                          <p:attrName>ppt_y</p:attrName>
                                        </p:attrNameLst>
                                      </p:cBhvr>
                                      <p:rCtr x="-69" y="-10268"/>
                                    </p:animMotion>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0-#ppt_w/2"/>
                                          </p:val>
                                        </p:tav>
                                        <p:tav tm="100000">
                                          <p:val>
                                            <p:strVal val="#ppt_x"/>
                                          </p:val>
                                        </p:tav>
                                      </p:tavLst>
                                    </p:anim>
                                    <p:anim calcmode="lin" valueType="num">
                                      <p:cBhvr additive="base">
                                        <p:cTn id="22" dur="500" fill="hold"/>
                                        <p:tgtEl>
                                          <p:spTgt spid="4"/>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0-#ppt_w/2"/>
                                          </p:val>
                                        </p:tav>
                                        <p:tav tm="100000">
                                          <p:val>
                                            <p:strVal val="#ppt_x"/>
                                          </p:val>
                                        </p:tav>
                                      </p:tavLst>
                                    </p:anim>
                                    <p:anim calcmode="lin" valueType="num">
                                      <p:cBhvr additive="base">
                                        <p:cTn id="26" dur="500" fill="hold"/>
                                        <p:tgtEl>
                                          <p:spTgt spid="5"/>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0-#ppt_w/2"/>
                                          </p:val>
                                        </p:tav>
                                        <p:tav tm="100000">
                                          <p:val>
                                            <p:strVal val="#ppt_x"/>
                                          </p:val>
                                        </p:tav>
                                      </p:tavLst>
                                    </p:anim>
                                    <p:anim calcmode="lin" valueType="num">
                                      <p:cBhvr additive="base">
                                        <p:cTn id="30"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0-#ppt_w/2"/>
                                          </p:val>
                                        </p:tav>
                                        <p:tav tm="100000">
                                          <p:val>
                                            <p:strVal val="#ppt_x"/>
                                          </p:val>
                                        </p:tav>
                                      </p:tavLst>
                                    </p:anim>
                                    <p:anim calcmode="lin" valueType="num">
                                      <p:cBhvr additive="base">
                                        <p:cTn id="36" dur="500" fill="hold"/>
                                        <p:tgtEl>
                                          <p:spTgt spid="12"/>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500" fill="hold"/>
                                        <p:tgtEl>
                                          <p:spTgt spid="13"/>
                                        </p:tgtEl>
                                        <p:attrNameLst>
                                          <p:attrName>ppt_x</p:attrName>
                                        </p:attrNameLst>
                                      </p:cBhvr>
                                      <p:tavLst>
                                        <p:tav tm="0">
                                          <p:val>
                                            <p:strVal val="0-#ppt_w/2"/>
                                          </p:val>
                                        </p:tav>
                                        <p:tav tm="100000">
                                          <p:val>
                                            <p:strVal val="#ppt_x"/>
                                          </p:val>
                                        </p:tav>
                                      </p:tavLst>
                                    </p:anim>
                                    <p:anim calcmode="lin" valueType="num">
                                      <p:cBhvr additive="base">
                                        <p:cTn id="40"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3"/>
                                        </p:tgtEl>
                                        <p:attrNameLst>
                                          <p:attrName>style.visibility</p:attrName>
                                        </p:attrNameLst>
                                      </p:cBhvr>
                                      <p:to>
                                        <p:strVal val="visible"/>
                                      </p:to>
                                    </p:set>
                                    <p:animEffect transition="in" filter="fade">
                                      <p:cBhvr>
                                        <p:cTn id="45" dur="1000"/>
                                        <p:tgtEl>
                                          <p:spTgt spid="3"/>
                                        </p:tgtEl>
                                      </p:cBhvr>
                                    </p:animEffect>
                                    <p:anim calcmode="lin" valueType="num">
                                      <p:cBhvr>
                                        <p:cTn id="46" dur="1000" fill="hold"/>
                                        <p:tgtEl>
                                          <p:spTgt spid="3"/>
                                        </p:tgtEl>
                                        <p:attrNameLst>
                                          <p:attrName>ppt_x</p:attrName>
                                        </p:attrNameLst>
                                      </p:cBhvr>
                                      <p:tavLst>
                                        <p:tav tm="0">
                                          <p:val>
                                            <p:strVal val="#ppt_x"/>
                                          </p:val>
                                        </p:tav>
                                        <p:tav tm="100000">
                                          <p:val>
                                            <p:strVal val="#ppt_x"/>
                                          </p:val>
                                        </p:tav>
                                      </p:tavLst>
                                    </p:anim>
                                    <p:anim calcmode="lin" valueType="num">
                                      <p:cBhvr>
                                        <p:cTn id="47"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4" grpId="0" animBg="1"/>
      <p:bldP spid="5" grpId="0" animBg="1"/>
      <p:bldP spid="6" grpId="0" animBg="1"/>
      <p:bldP spid="12" grpId="0" animBg="1"/>
      <p:bldP spid="1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262063" y="1794594"/>
            <a:ext cx="6619875" cy="4730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3" name="对象 2"/>
          <p:cNvGraphicFramePr>
            <a:graphicFrameLocks noChangeAspect="1"/>
          </p:cNvGraphicFramePr>
          <p:nvPr/>
        </p:nvGraphicFramePr>
        <p:xfrm>
          <a:off x="1262063" y="3774554"/>
          <a:ext cx="6619875" cy="590550"/>
        </p:xfrm>
        <a:graphic>
          <a:graphicData uri="http://schemas.openxmlformats.org/presentationml/2006/ole">
            <mc:AlternateContent xmlns:mc="http://schemas.openxmlformats.org/markup-compatibility/2006">
              <mc:Choice xmlns:v="urn:schemas-microsoft-com:vml" Requires="v">
                <p:oleObj spid="_x0000_s8239" name="Visio" r:id="rId2" imgW="8839200" imgH="800100" progId="Visio.Drawing.11">
                  <p:link updateAutomatic="1"/>
                </p:oleObj>
              </mc:Choice>
              <mc:Fallback>
                <p:oleObj name="Visio" r:id="rId2" imgW="8839200" imgH="800100" progId="Visio.Drawing.11">
                  <p:link updateAutomatic="1"/>
                  <p:pic>
                    <p:nvPicPr>
                      <p:cNvPr id="0" name="图片 8238"/>
                      <p:cNvPicPr/>
                      <p:nvPr/>
                    </p:nvPicPr>
                    <p:blipFill>
                      <a:blip r:embed="rId3"/>
                      <a:stretch>
                        <a:fillRect/>
                      </a:stretch>
                    </p:blipFill>
                    <p:spPr>
                      <a:xfrm>
                        <a:off x="1262063" y="3774554"/>
                        <a:ext cx="6619875" cy="590550"/>
                      </a:xfrm>
                      <a:prstGeom prst="rect">
                        <a:avLst/>
                      </a:prstGeom>
                    </p:spPr>
                  </p:pic>
                </p:oleObj>
              </mc:Fallback>
            </mc:AlternateContent>
          </a:graphicData>
        </a:graphic>
      </p:graphicFrame>
      <p:pic>
        <p:nvPicPr>
          <p:cNvPr id="819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600" y="2326351"/>
            <a:ext cx="7776294" cy="5024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8"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9552" y="3428330"/>
            <a:ext cx="1670050" cy="2520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00"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67744" y="3466430"/>
            <a:ext cx="2582863" cy="2482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01"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01699" y="2852936"/>
            <a:ext cx="3534797" cy="8020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02" name="Picture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459024" y="3717032"/>
            <a:ext cx="3562239" cy="17453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右箭头 6"/>
          <p:cNvSpPr/>
          <p:nvPr/>
        </p:nvSpPr>
        <p:spPr>
          <a:xfrm>
            <a:off x="4788024" y="3501008"/>
            <a:ext cx="641952" cy="350093"/>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zh-CN" altLang="en-US"/>
          </a:p>
        </p:txBody>
      </p:sp>
      <p:sp>
        <p:nvSpPr>
          <p:cNvPr id="8" name="右箭头 7"/>
          <p:cNvSpPr/>
          <p:nvPr/>
        </p:nvSpPr>
        <p:spPr>
          <a:xfrm rot="16200000">
            <a:off x="5444674" y="5813842"/>
            <a:ext cx="1206980" cy="504056"/>
          </a:xfrm>
          <a:prstGeom prst="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zh-CN" altLang="en-US"/>
          </a:p>
        </p:txBody>
      </p:sp>
      <p:sp>
        <p:nvSpPr>
          <p:cNvPr id="9" name="圆角矩形 8"/>
          <p:cNvSpPr/>
          <p:nvPr/>
        </p:nvSpPr>
        <p:spPr>
          <a:xfrm>
            <a:off x="6444208" y="5517232"/>
            <a:ext cx="2376264" cy="1152128"/>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r>
              <a:rPr lang="zh-CN" altLang="en-US" sz="2800" dirty="0" smtClean="0">
                <a:latin typeface="方正姚体" panose="02010601030101010101" pitchFamily="2" charset="-122"/>
                <a:ea typeface="方正姚体" panose="02010601030101010101" pitchFamily="2" charset="-122"/>
              </a:rPr>
              <a:t>这个嘛，嗯，有些麻烦！</a:t>
            </a:r>
            <a:endParaRPr lang="zh-CN" altLang="en-US" sz="2800" dirty="0">
              <a:latin typeface="方正姚体" panose="02010601030101010101" pitchFamily="2" charset="-122"/>
              <a:ea typeface="方正姚体" panose="02010601030101010101" pitchFamily="2" charset="-122"/>
            </a:endParaRPr>
          </a:p>
        </p:txBody>
      </p:sp>
      <p:sp>
        <p:nvSpPr>
          <p:cNvPr id="14" name="标题 1"/>
          <p:cNvSpPr txBox="1"/>
          <p:nvPr/>
        </p:nvSpPr>
        <p:spPr>
          <a:xfrm>
            <a:off x="107505" y="408372"/>
            <a:ext cx="8856984" cy="103942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r>
              <a:rPr lang="zh-CN" altLang="en-US" sz="4400" b="1" dirty="0" smtClean="0">
                <a:solidFill>
                  <a:schemeClr val="tx1"/>
                </a:solidFill>
                <a:latin typeface="方正姚体" panose="02010601030101010101" pitchFamily="2" charset="-122"/>
                <a:ea typeface="方正姚体" panose="02010601030101010101" pitchFamily="2" charset="-122"/>
              </a:rPr>
              <a:t>三、房地产企业土地增值税清算</a:t>
            </a:r>
            <a:endParaRPr lang="zh-CN" altLang="en-US" sz="4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nodeType="clickEffect">
                                  <p:stCondLst>
                                    <p:cond delay="0"/>
                                  </p:stCondLst>
                                  <p:childTnLst>
                                    <p:animEffect transition="out" filter="wipe(left)">
                                      <p:cBhvr>
                                        <p:cTn id="6" dur="500"/>
                                        <p:tgtEl>
                                          <p:spTgt spid="8195"/>
                                        </p:tgtEl>
                                      </p:cBhvr>
                                    </p:animEffect>
                                    <p:set>
                                      <p:cBhvr>
                                        <p:cTn id="7" dur="1" fill="hold">
                                          <p:stCondLst>
                                            <p:cond delay="499"/>
                                          </p:stCondLst>
                                        </p:cTn>
                                        <p:tgtEl>
                                          <p:spTgt spid="8195"/>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64" presetClass="path" presetSubtype="0" accel="50000" decel="50000" fill="hold" nodeType="clickEffect">
                                  <p:stCondLst>
                                    <p:cond delay="0"/>
                                  </p:stCondLst>
                                  <p:childTnLst>
                                    <p:animMotion origin="layout" path="M 0 5.2729E-7 L 0 -0.32424 " pathEditMode="relative" rAng="0" ptsTypes="AA">
                                      <p:cBhvr>
                                        <p:cTn id="11" dur="2000" fill="hold"/>
                                        <p:tgtEl>
                                          <p:spTgt spid="3"/>
                                        </p:tgtEl>
                                        <p:attrNameLst>
                                          <p:attrName>ppt_x</p:attrName>
                                          <p:attrName>ppt_y</p:attrName>
                                        </p:attrNameLst>
                                      </p:cBhvr>
                                      <p:rCtr x="0" y="-16212"/>
                                    </p:animMotion>
                                  </p:childTnLst>
                                </p:cTn>
                              </p:par>
                            </p:childTnLst>
                          </p:cTn>
                        </p:par>
                      </p:childTnLst>
                    </p:cTn>
                  </p:par>
                  <p:par>
                    <p:cTn id="12" fill="hold">
                      <p:stCondLst>
                        <p:cond delay="indefinite"/>
                      </p:stCondLst>
                      <p:childTnLst>
                        <p:par>
                          <p:cTn id="13" fill="hold">
                            <p:stCondLst>
                              <p:cond delay="0"/>
                            </p:stCondLst>
                            <p:childTnLst>
                              <p:par>
                                <p:cTn id="14" presetID="12" presetClass="entr" presetSubtype="1" fill="hold" nodeType="clickEffect">
                                  <p:stCondLst>
                                    <p:cond delay="0"/>
                                  </p:stCondLst>
                                  <p:childTnLst>
                                    <p:set>
                                      <p:cBhvr>
                                        <p:cTn id="15" dur="1" fill="hold">
                                          <p:stCondLst>
                                            <p:cond delay="0"/>
                                          </p:stCondLst>
                                        </p:cTn>
                                        <p:tgtEl>
                                          <p:spTgt spid="8197"/>
                                        </p:tgtEl>
                                        <p:attrNameLst>
                                          <p:attrName>style.visibility</p:attrName>
                                        </p:attrNameLst>
                                      </p:cBhvr>
                                      <p:to>
                                        <p:strVal val="visible"/>
                                      </p:to>
                                    </p:set>
                                    <p:anim calcmode="lin" valueType="num">
                                      <p:cBhvr additive="base">
                                        <p:cTn id="16" dur="500"/>
                                        <p:tgtEl>
                                          <p:spTgt spid="8197"/>
                                        </p:tgtEl>
                                        <p:attrNameLst>
                                          <p:attrName>ppt_y</p:attrName>
                                        </p:attrNameLst>
                                      </p:cBhvr>
                                      <p:tavLst>
                                        <p:tav tm="0">
                                          <p:val>
                                            <p:strVal val="#ppt_y-#ppt_h*1.125000"/>
                                          </p:val>
                                        </p:tav>
                                        <p:tav tm="100000">
                                          <p:val>
                                            <p:strVal val="#ppt_y"/>
                                          </p:val>
                                        </p:tav>
                                      </p:tavLst>
                                    </p:anim>
                                    <p:animEffect transition="in" filter="wipe(down)">
                                      <p:cBhvr>
                                        <p:cTn id="17" dur="500"/>
                                        <p:tgtEl>
                                          <p:spTgt spid="8197"/>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1" fill="hold" nodeType="clickEffect">
                                  <p:stCondLst>
                                    <p:cond delay="0"/>
                                  </p:stCondLst>
                                  <p:childTnLst>
                                    <p:set>
                                      <p:cBhvr>
                                        <p:cTn id="21" dur="1" fill="hold">
                                          <p:stCondLst>
                                            <p:cond delay="0"/>
                                          </p:stCondLst>
                                        </p:cTn>
                                        <p:tgtEl>
                                          <p:spTgt spid="8198"/>
                                        </p:tgtEl>
                                        <p:attrNameLst>
                                          <p:attrName>style.visibility</p:attrName>
                                        </p:attrNameLst>
                                      </p:cBhvr>
                                      <p:to>
                                        <p:strVal val="visible"/>
                                      </p:to>
                                    </p:set>
                                    <p:anim calcmode="lin" valueType="num">
                                      <p:cBhvr additive="base">
                                        <p:cTn id="22" dur="500"/>
                                        <p:tgtEl>
                                          <p:spTgt spid="8198"/>
                                        </p:tgtEl>
                                        <p:attrNameLst>
                                          <p:attrName>ppt_y</p:attrName>
                                        </p:attrNameLst>
                                      </p:cBhvr>
                                      <p:tavLst>
                                        <p:tav tm="0">
                                          <p:val>
                                            <p:strVal val="#ppt_y-#ppt_h*1.125000"/>
                                          </p:val>
                                        </p:tav>
                                        <p:tav tm="100000">
                                          <p:val>
                                            <p:strVal val="#ppt_y"/>
                                          </p:val>
                                        </p:tav>
                                      </p:tavLst>
                                    </p:anim>
                                    <p:animEffect transition="in" filter="wipe(down)">
                                      <p:cBhvr>
                                        <p:cTn id="23" dur="500"/>
                                        <p:tgtEl>
                                          <p:spTgt spid="8198"/>
                                        </p:tgtEl>
                                      </p:cBhvr>
                                    </p:animEffect>
                                  </p:childTnLst>
                                </p:cTn>
                              </p:par>
                            </p:childTnLst>
                          </p:cTn>
                        </p:par>
                      </p:childTnLst>
                    </p:cTn>
                  </p:par>
                  <p:par>
                    <p:cTn id="24" fill="hold">
                      <p:stCondLst>
                        <p:cond delay="indefinite"/>
                      </p:stCondLst>
                      <p:childTnLst>
                        <p:par>
                          <p:cTn id="25" fill="hold">
                            <p:stCondLst>
                              <p:cond delay="0"/>
                            </p:stCondLst>
                            <p:childTnLst>
                              <p:par>
                                <p:cTn id="26" presetID="12" presetClass="entr" presetSubtype="8" fill="hold" nodeType="clickEffect">
                                  <p:stCondLst>
                                    <p:cond delay="0"/>
                                  </p:stCondLst>
                                  <p:childTnLst>
                                    <p:set>
                                      <p:cBhvr>
                                        <p:cTn id="27" dur="1" fill="hold">
                                          <p:stCondLst>
                                            <p:cond delay="0"/>
                                          </p:stCondLst>
                                        </p:cTn>
                                        <p:tgtEl>
                                          <p:spTgt spid="8200"/>
                                        </p:tgtEl>
                                        <p:attrNameLst>
                                          <p:attrName>style.visibility</p:attrName>
                                        </p:attrNameLst>
                                      </p:cBhvr>
                                      <p:to>
                                        <p:strVal val="visible"/>
                                      </p:to>
                                    </p:set>
                                    <p:anim calcmode="lin" valueType="num">
                                      <p:cBhvr additive="base">
                                        <p:cTn id="28" dur="500"/>
                                        <p:tgtEl>
                                          <p:spTgt spid="8200"/>
                                        </p:tgtEl>
                                        <p:attrNameLst>
                                          <p:attrName>ppt_x</p:attrName>
                                        </p:attrNameLst>
                                      </p:cBhvr>
                                      <p:tavLst>
                                        <p:tav tm="0">
                                          <p:val>
                                            <p:strVal val="#ppt_x-#ppt_w*1.125000"/>
                                          </p:val>
                                        </p:tav>
                                        <p:tav tm="100000">
                                          <p:val>
                                            <p:strVal val="#ppt_x"/>
                                          </p:val>
                                        </p:tav>
                                      </p:tavLst>
                                    </p:anim>
                                    <p:animEffect transition="in" filter="wipe(right)">
                                      <p:cBhvr>
                                        <p:cTn id="29" dur="500"/>
                                        <p:tgtEl>
                                          <p:spTgt spid="8200"/>
                                        </p:tgtEl>
                                      </p:cBhvr>
                                    </p:animEffect>
                                  </p:childTnLst>
                                </p:cTn>
                              </p:par>
                            </p:childTnLst>
                          </p:cTn>
                        </p:par>
                      </p:childTnLst>
                    </p:cTn>
                  </p:par>
                  <p:par>
                    <p:cTn id="30" fill="hold">
                      <p:stCondLst>
                        <p:cond delay="indefinite"/>
                      </p:stCondLst>
                      <p:childTnLst>
                        <p:par>
                          <p:cTn id="31" fill="hold">
                            <p:stCondLst>
                              <p:cond delay="0"/>
                            </p:stCondLst>
                            <p:childTnLst>
                              <p:par>
                                <p:cTn id="32" presetID="12" presetClass="entr" presetSubtype="8" fill="hold" grpId="0" nodeType="click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additive="base">
                                        <p:cTn id="34" dur="500"/>
                                        <p:tgtEl>
                                          <p:spTgt spid="7"/>
                                        </p:tgtEl>
                                        <p:attrNameLst>
                                          <p:attrName>ppt_x</p:attrName>
                                        </p:attrNameLst>
                                      </p:cBhvr>
                                      <p:tavLst>
                                        <p:tav tm="0">
                                          <p:val>
                                            <p:strVal val="#ppt_x-#ppt_w*1.125000"/>
                                          </p:val>
                                        </p:tav>
                                        <p:tav tm="100000">
                                          <p:val>
                                            <p:strVal val="#ppt_x"/>
                                          </p:val>
                                        </p:tav>
                                      </p:tavLst>
                                    </p:anim>
                                    <p:animEffect transition="in" filter="wipe(right)">
                                      <p:cBhvr>
                                        <p:cTn id="35" dur="500"/>
                                        <p:tgtEl>
                                          <p:spTgt spid="7"/>
                                        </p:tgtEl>
                                      </p:cBhvr>
                                    </p:animEffect>
                                  </p:childTnLst>
                                </p:cTn>
                              </p:par>
                            </p:childTnLst>
                          </p:cTn>
                        </p:par>
                      </p:childTnLst>
                    </p:cTn>
                  </p:par>
                  <p:par>
                    <p:cTn id="36" fill="hold">
                      <p:stCondLst>
                        <p:cond delay="indefinite"/>
                      </p:stCondLst>
                      <p:childTnLst>
                        <p:par>
                          <p:cTn id="37" fill="hold">
                            <p:stCondLst>
                              <p:cond delay="0"/>
                            </p:stCondLst>
                            <p:childTnLst>
                              <p:par>
                                <p:cTn id="38" presetID="12" presetClass="entr" presetSubtype="1" fill="hold" nodeType="clickEffect">
                                  <p:stCondLst>
                                    <p:cond delay="0"/>
                                  </p:stCondLst>
                                  <p:childTnLst>
                                    <p:set>
                                      <p:cBhvr>
                                        <p:cTn id="39" dur="1" fill="hold">
                                          <p:stCondLst>
                                            <p:cond delay="0"/>
                                          </p:stCondLst>
                                        </p:cTn>
                                        <p:tgtEl>
                                          <p:spTgt spid="8201"/>
                                        </p:tgtEl>
                                        <p:attrNameLst>
                                          <p:attrName>style.visibility</p:attrName>
                                        </p:attrNameLst>
                                      </p:cBhvr>
                                      <p:to>
                                        <p:strVal val="visible"/>
                                      </p:to>
                                    </p:set>
                                    <p:anim calcmode="lin" valueType="num">
                                      <p:cBhvr additive="base">
                                        <p:cTn id="40" dur="500"/>
                                        <p:tgtEl>
                                          <p:spTgt spid="8201"/>
                                        </p:tgtEl>
                                        <p:attrNameLst>
                                          <p:attrName>ppt_y</p:attrName>
                                        </p:attrNameLst>
                                      </p:cBhvr>
                                      <p:tavLst>
                                        <p:tav tm="0">
                                          <p:val>
                                            <p:strVal val="#ppt_y-#ppt_h*1.125000"/>
                                          </p:val>
                                        </p:tav>
                                        <p:tav tm="100000">
                                          <p:val>
                                            <p:strVal val="#ppt_y"/>
                                          </p:val>
                                        </p:tav>
                                      </p:tavLst>
                                    </p:anim>
                                    <p:animEffect transition="in" filter="wipe(down)">
                                      <p:cBhvr>
                                        <p:cTn id="41" dur="500"/>
                                        <p:tgtEl>
                                          <p:spTgt spid="8201"/>
                                        </p:tgtEl>
                                      </p:cBhvr>
                                    </p:animEffect>
                                  </p:childTnLst>
                                </p:cTn>
                              </p:par>
                            </p:childTnLst>
                          </p:cTn>
                        </p:par>
                      </p:childTnLst>
                    </p:cTn>
                  </p:par>
                  <p:par>
                    <p:cTn id="42" fill="hold">
                      <p:stCondLst>
                        <p:cond delay="indefinite"/>
                      </p:stCondLst>
                      <p:childTnLst>
                        <p:par>
                          <p:cTn id="43" fill="hold">
                            <p:stCondLst>
                              <p:cond delay="0"/>
                            </p:stCondLst>
                            <p:childTnLst>
                              <p:par>
                                <p:cTn id="44" presetID="12" presetClass="entr" presetSubtype="1" fill="hold" nodeType="clickEffect">
                                  <p:stCondLst>
                                    <p:cond delay="0"/>
                                  </p:stCondLst>
                                  <p:childTnLst>
                                    <p:set>
                                      <p:cBhvr>
                                        <p:cTn id="45" dur="1" fill="hold">
                                          <p:stCondLst>
                                            <p:cond delay="0"/>
                                          </p:stCondLst>
                                        </p:cTn>
                                        <p:tgtEl>
                                          <p:spTgt spid="8202"/>
                                        </p:tgtEl>
                                        <p:attrNameLst>
                                          <p:attrName>style.visibility</p:attrName>
                                        </p:attrNameLst>
                                      </p:cBhvr>
                                      <p:to>
                                        <p:strVal val="visible"/>
                                      </p:to>
                                    </p:set>
                                    <p:anim calcmode="lin" valueType="num">
                                      <p:cBhvr additive="base">
                                        <p:cTn id="46" dur="500"/>
                                        <p:tgtEl>
                                          <p:spTgt spid="8202"/>
                                        </p:tgtEl>
                                        <p:attrNameLst>
                                          <p:attrName>ppt_y</p:attrName>
                                        </p:attrNameLst>
                                      </p:cBhvr>
                                      <p:tavLst>
                                        <p:tav tm="0">
                                          <p:val>
                                            <p:strVal val="#ppt_y-#ppt_h*1.125000"/>
                                          </p:val>
                                        </p:tav>
                                        <p:tav tm="100000">
                                          <p:val>
                                            <p:strVal val="#ppt_y"/>
                                          </p:val>
                                        </p:tav>
                                      </p:tavLst>
                                    </p:anim>
                                    <p:animEffect transition="in" filter="wipe(down)">
                                      <p:cBhvr>
                                        <p:cTn id="47" dur="500"/>
                                        <p:tgtEl>
                                          <p:spTgt spid="8202"/>
                                        </p:tgtEl>
                                      </p:cBhvr>
                                    </p:animEffect>
                                  </p:childTnLst>
                                </p:cTn>
                              </p:par>
                            </p:childTnLst>
                          </p:cTn>
                        </p:par>
                      </p:childTnLst>
                    </p:cTn>
                  </p:par>
                  <p:par>
                    <p:cTn id="48" fill="hold">
                      <p:stCondLst>
                        <p:cond delay="indefinite"/>
                      </p:stCondLst>
                      <p:childTnLst>
                        <p:par>
                          <p:cTn id="49" fill="hold">
                            <p:stCondLst>
                              <p:cond delay="0"/>
                            </p:stCondLst>
                            <p:childTnLst>
                              <p:par>
                                <p:cTn id="50" presetID="12" presetClass="entr" presetSubtype="4" fill="hold" grpId="0" nodeType="clickEffect">
                                  <p:stCondLst>
                                    <p:cond delay="0"/>
                                  </p:stCondLst>
                                  <p:childTnLst>
                                    <p:set>
                                      <p:cBhvr>
                                        <p:cTn id="51" dur="1" fill="hold">
                                          <p:stCondLst>
                                            <p:cond delay="0"/>
                                          </p:stCondLst>
                                        </p:cTn>
                                        <p:tgtEl>
                                          <p:spTgt spid="8"/>
                                        </p:tgtEl>
                                        <p:attrNameLst>
                                          <p:attrName>style.visibility</p:attrName>
                                        </p:attrNameLst>
                                      </p:cBhvr>
                                      <p:to>
                                        <p:strVal val="visible"/>
                                      </p:to>
                                    </p:set>
                                    <p:anim calcmode="lin" valueType="num">
                                      <p:cBhvr additive="base">
                                        <p:cTn id="52" dur="500"/>
                                        <p:tgtEl>
                                          <p:spTgt spid="8"/>
                                        </p:tgtEl>
                                        <p:attrNameLst>
                                          <p:attrName>ppt_y</p:attrName>
                                        </p:attrNameLst>
                                      </p:cBhvr>
                                      <p:tavLst>
                                        <p:tav tm="0">
                                          <p:val>
                                            <p:strVal val="#ppt_y+#ppt_h*1.125000"/>
                                          </p:val>
                                        </p:tav>
                                        <p:tav tm="100000">
                                          <p:val>
                                            <p:strVal val="#ppt_y"/>
                                          </p:val>
                                        </p:tav>
                                      </p:tavLst>
                                    </p:anim>
                                    <p:animEffect transition="in" filter="wipe(up)">
                                      <p:cBhvr>
                                        <p:cTn id="53" dur="500"/>
                                        <p:tgtEl>
                                          <p:spTgt spid="8"/>
                                        </p:tgtEl>
                                      </p:cBhvr>
                                    </p:animEffect>
                                  </p:childTnLst>
                                </p:cTn>
                              </p:par>
                            </p:childTnLst>
                          </p:cTn>
                        </p:par>
                      </p:childTnLst>
                    </p:cTn>
                  </p:par>
                  <p:par>
                    <p:cTn id="54" fill="hold">
                      <p:stCondLst>
                        <p:cond delay="indefinite"/>
                      </p:stCondLst>
                      <p:childTnLst>
                        <p:par>
                          <p:cTn id="55" fill="hold">
                            <p:stCondLst>
                              <p:cond delay="0"/>
                            </p:stCondLst>
                            <p:childTnLst>
                              <p:par>
                                <p:cTn id="56" presetID="12" presetClass="entr" presetSubtype="2" fill="hold" grpId="0" nodeType="clickEffect">
                                  <p:stCondLst>
                                    <p:cond delay="0"/>
                                  </p:stCondLst>
                                  <p:childTnLst>
                                    <p:set>
                                      <p:cBhvr>
                                        <p:cTn id="57" dur="1" fill="hold">
                                          <p:stCondLst>
                                            <p:cond delay="0"/>
                                          </p:stCondLst>
                                        </p:cTn>
                                        <p:tgtEl>
                                          <p:spTgt spid="9"/>
                                        </p:tgtEl>
                                        <p:attrNameLst>
                                          <p:attrName>style.visibility</p:attrName>
                                        </p:attrNameLst>
                                      </p:cBhvr>
                                      <p:to>
                                        <p:strVal val="visible"/>
                                      </p:to>
                                    </p:set>
                                    <p:anim calcmode="lin" valueType="num">
                                      <p:cBhvr additive="base">
                                        <p:cTn id="58" dur="500"/>
                                        <p:tgtEl>
                                          <p:spTgt spid="9"/>
                                        </p:tgtEl>
                                        <p:attrNameLst>
                                          <p:attrName>ppt_x</p:attrName>
                                        </p:attrNameLst>
                                      </p:cBhvr>
                                      <p:tavLst>
                                        <p:tav tm="0">
                                          <p:val>
                                            <p:strVal val="#ppt_x+#ppt_w*1.125000"/>
                                          </p:val>
                                        </p:tav>
                                        <p:tav tm="100000">
                                          <p:val>
                                            <p:strVal val="#ppt_x"/>
                                          </p:val>
                                        </p:tav>
                                      </p:tavLst>
                                    </p:anim>
                                    <p:animEffect transition="in" filter="wipe(left)">
                                      <p:cBhvr>
                                        <p:cTn id="5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对象 2"/>
          <p:cNvGraphicFramePr>
            <a:graphicFrameLocks noChangeAspect="1"/>
          </p:cNvGraphicFramePr>
          <p:nvPr/>
        </p:nvGraphicFramePr>
        <p:xfrm>
          <a:off x="1480517" y="1700808"/>
          <a:ext cx="6619875" cy="590550"/>
        </p:xfrm>
        <a:graphic>
          <a:graphicData uri="http://schemas.openxmlformats.org/presentationml/2006/ole">
            <mc:AlternateContent xmlns:mc="http://schemas.openxmlformats.org/markup-compatibility/2006">
              <mc:Choice xmlns:v="urn:schemas-microsoft-com:vml" Requires="v">
                <p:oleObj spid="_x0000_s9257" name="Visio" r:id="rId1" imgW="8839200" imgH="800100" progId="Visio.Drawing.11">
                  <p:link updateAutomatic="1"/>
                </p:oleObj>
              </mc:Choice>
              <mc:Fallback>
                <p:oleObj name="Visio" r:id="rId1" imgW="8839200" imgH="800100" progId="Visio.Drawing.11">
                  <p:link updateAutomatic="1"/>
                  <p:pic>
                    <p:nvPicPr>
                      <p:cNvPr id="0" name="图片 9256"/>
                      <p:cNvPicPr/>
                      <p:nvPr/>
                    </p:nvPicPr>
                    <p:blipFill>
                      <a:blip r:embed="rId2"/>
                      <a:stretch>
                        <a:fillRect/>
                      </a:stretch>
                    </p:blipFill>
                    <p:spPr>
                      <a:xfrm>
                        <a:off x="1480517" y="1700808"/>
                        <a:ext cx="6619875" cy="590550"/>
                      </a:xfrm>
                      <a:prstGeom prst="rect">
                        <a:avLst/>
                      </a:prstGeom>
                    </p:spPr>
                  </p:pic>
                </p:oleObj>
              </mc:Fallback>
            </mc:AlternateContent>
          </a:graphicData>
        </a:graphic>
      </p:graphicFrame>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7234" y="2852936"/>
            <a:ext cx="590550" cy="293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50331" y="2348880"/>
            <a:ext cx="4225925" cy="2636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99792" y="5013176"/>
            <a:ext cx="4176713" cy="403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圆角矩形 16"/>
          <p:cNvSpPr/>
          <p:nvPr/>
        </p:nvSpPr>
        <p:spPr>
          <a:xfrm>
            <a:off x="395536" y="2636912"/>
            <a:ext cx="8496944" cy="840771"/>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zh-CN" sz="2400" dirty="0" smtClean="0">
                <a:latin typeface="方正姚体" panose="02010601030101010101" pitchFamily="2" charset="-122"/>
                <a:ea typeface="方正姚体" panose="02010601030101010101" pitchFamily="2" charset="-122"/>
              </a:rPr>
              <a:t>《</a:t>
            </a:r>
            <a:r>
              <a:rPr lang="zh-CN" altLang="en-US" sz="2400" dirty="0" smtClean="0">
                <a:latin typeface="方正姚体" panose="02010601030101010101" pitchFamily="2" charset="-122"/>
                <a:ea typeface="方正姚体" panose="02010601030101010101" pitchFamily="2" charset="-122"/>
              </a:rPr>
              <a:t>国家税务总局关于土地增值税清算有关问题的通知</a:t>
            </a:r>
            <a:r>
              <a:rPr lang="en-US" altLang="zh-CN" sz="2400" dirty="0" smtClean="0">
                <a:latin typeface="方正姚体" panose="02010601030101010101" pitchFamily="2" charset="-122"/>
                <a:ea typeface="方正姚体" panose="02010601030101010101" pitchFamily="2" charset="-122"/>
              </a:rPr>
              <a:t>》</a:t>
            </a:r>
            <a:r>
              <a:rPr lang="zh-CN" altLang="en-US" sz="2400" dirty="0" smtClean="0">
                <a:latin typeface="方正姚体" panose="02010601030101010101" pitchFamily="2" charset="-122"/>
                <a:ea typeface="方正姚体" panose="02010601030101010101" pitchFamily="2" charset="-122"/>
              </a:rPr>
              <a:t>（国税函</a:t>
            </a:r>
            <a:r>
              <a:rPr lang="en-US" altLang="zh-CN" sz="2400" dirty="0" smtClean="0">
                <a:latin typeface="方正姚体" panose="02010601030101010101" pitchFamily="2" charset="-122"/>
                <a:ea typeface="方正姚体" panose="02010601030101010101" pitchFamily="2" charset="-122"/>
              </a:rPr>
              <a:t>【2010】220</a:t>
            </a:r>
            <a:r>
              <a:rPr lang="zh-CN" altLang="en-US" sz="2400" dirty="0" smtClean="0">
                <a:latin typeface="方正姚体" panose="02010601030101010101" pitchFamily="2" charset="-122"/>
                <a:ea typeface="方正姚体" panose="02010601030101010101" pitchFamily="2" charset="-122"/>
              </a:rPr>
              <a:t>号）</a:t>
            </a:r>
            <a:endParaRPr lang="zh-CN" altLang="en-US" sz="2400" dirty="0">
              <a:latin typeface="方正姚体" panose="02010601030101010101" pitchFamily="2" charset="-122"/>
              <a:ea typeface="方正姚体" panose="02010601030101010101" pitchFamily="2" charset="-122"/>
            </a:endParaRPr>
          </a:p>
        </p:txBody>
      </p:sp>
      <p:sp>
        <p:nvSpPr>
          <p:cNvPr id="5" name="圆角矩形 4"/>
          <p:cNvSpPr/>
          <p:nvPr/>
        </p:nvSpPr>
        <p:spPr>
          <a:xfrm>
            <a:off x="395536" y="3573016"/>
            <a:ext cx="8496944" cy="936104"/>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altLang="zh-CN" sz="2400" dirty="0" smtClean="0">
                <a:latin typeface="方正姚体" panose="02010601030101010101" pitchFamily="2" charset="-122"/>
                <a:ea typeface="方正姚体" panose="02010601030101010101" pitchFamily="2" charset="-122"/>
              </a:rPr>
              <a:t>        1</a:t>
            </a:r>
            <a:r>
              <a:rPr lang="zh-CN" altLang="en-US" sz="2400" dirty="0" smtClean="0">
                <a:latin typeface="方正姚体" panose="02010601030101010101" pitchFamily="2" charset="-122"/>
                <a:ea typeface="方正姚体" panose="02010601030101010101" pitchFamily="2" charset="-122"/>
              </a:rPr>
              <a:t>、企业自建的安置用房、不论本地或异地，均视同销售。按照国税发</a:t>
            </a:r>
            <a:r>
              <a:rPr lang="en-US" altLang="zh-CN" sz="2400" dirty="0" smtClean="0">
                <a:latin typeface="方正姚体" panose="02010601030101010101" pitchFamily="2" charset="-122"/>
                <a:ea typeface="方正姚体" panose="02010601030101010101" pitchFamily="2" charset="-122"/>
              </a:rPr>
              <a:t>【2006】187</a:t>
            </a:r>
            <a:r>
              <a:rPr lang="zh-CN" altLang="en-US" sz="2400" dirty="0" smtClean="0">
                <a:latin typeface="方正姚体" panose="02010601030101010101" pitchFamily="2" charset="-122"/>
                <a:ea typeface="方正姚体" panose="02010601030101010101" pitchFamily="2" charset="-122"/>
              </a:rPr>
              <a:t>号文件的价格核定处理</a:t>
            </a:r>
            <a:endParaRPr lang="zh-CN" altLang="en-US" sz="2400" dirty="0">
              <a:latin typeface="方正姚体" panose="02010601030101010101" pitchFamily="2" charset="-122"/>
              <a:ea typeface="方正姚体" panose="02010601030101010101" pitchFamily="2" charset="-122"/>
            </a:endParaRPr>
          </a:p>
        </p:txBody>
      </p:sp>
      <p:sp>
        <p:nvSpPr>
          <p:cNvPr id="6" name="圆角矩形 5"/>
          <p:cNvSpPr/>
          <p:nvPr/>
        </p:nvSpPr>
        <p:spPr>
          <a:xfrm>
            <a:off x="395536" y="4581128"/>
            <a:ext cx="2088232" cy="1230685"/>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r>
              <a:rPr lang="zh-CN" altLang="en-US" sz="2400" dirty="0" smtClean="0">
                <a:latin typeface="方正姚体" panose="02010601030101010101" pitchFamily="2" charset="-122"/>
                <a:ea typeface="方正姚体" panose="02010601030101010101" pitchFamily="2" charset="-122"/>
              </a:rPr>
              <a:t>确认</a:t>
            </a:r>
            <a:r>
              <a:rPr lang="zh-CN" altLang="en-US" sz="2400" dirty="0">
                <a:latin typeface="方正姚体" panose="02010601030101010101" pitchFamily="2" charset="-122"/>
                <a:ea typeface="方正姚体" panose="02010601030101010101" pitchFamily="2" charset="-122"/>
              </a:rPr>
              <a:t>收入同时确认“拆迁补偿费”</a:t>
            </a:r>
            <a:endParaRPr lang="zh-CN" altLang="en-US" sz="2400" dirty="0">
              <a:latin typeface="方正姚体" panose="02010601030101010101" pitchFamily="2" charset="-122"/>
              <a:ea typeface="方正姚体" panose="02010601030101010101" pitchFamily="2" charset="-122"/>
            </a:endParaRPr>
          </a:p>
        </p:txBody>
      </p:sp>
      <p:sp>
        <p:nvSpPr>
          <p:cNvPr id="10" name="圆角矩形 9"/>
          <p:cNvSpPr/>
          <p:nvPr/>
        </p:nvSpPr>
        <p:spPr>
          <a:xfrm>
            <a:off x="2555776" y="4646587"/>
            <a:ext cx="1008112" cy="460871"/>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zh-CN" altLang="en-US" sz="2400" dirty="0">
                <a:latin typeface="方正姚体" panose="02010601030101010101" pitchFamily="2" charset="-122"/>
                <a:ea typeface="方正姚体" panose="02010601030101010101" pitchFamily="2" charset="-122"/>
              </a:rPr>
              <a:t>企业</a:t>
            </a:r>
            <a:endParaRPr lang="zh-CN" altLang="en-US" sz="2400" dirty="0">
              <a:latin typeface="方正姚体" panose="02010601030101010101" pitchFamily="2" charset="-122"/>
              <a:ea typeface="方正姚体" panose="02010601030101010101" pitchFamily="2" charset="-122"/>
            </a:endParaRPr>
          </a:p>
        </p:txBody>
      </p:sp>
      <p:sp>
        <p:nvSpPr>
          <p:cNvPr id="11" name="右箭头 10"/>
          <p:cNvSpPr/>
          <p:nvPr/>
        </p:nvSpPr>
        <p:spPr>
          <a:xfrm>
            <a:off x="3640501" y="4603402"/>
            <a:ext cx="1296144" cy="553790"/>
          </a:xfrm>
          <a:prstGeom prst="right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zh-CN" altLang="en-US" dirty="0" smtClean="0">
                <a:latin typeface="方正姚体" panose="02010601030101010101" pitchFamily="2" charset="-122"/>
                <a:ea typeface="方正姚体" panose="02010601030101010101" pitchFamily="2" charset="-122"/>
              </a:rPr>
              <a:t>补差价款</a:t>
            </a:r>
            <a:endParaRPr lang="zh-CN" altLang="en-US" dirty="0">
              <a:latin typeface="方正姚体" panose="02010601030101010101" pitchFamily="2" charset="-122"/>
              <a:ea typeface="方正姚体" panose="02010601030101010101" pitchFamily="2" charset="-122"/>
            </a:endParaRPr>
          </a:p>
        </p:txBody>
      </p:sp>
      <p:sp>
        <p:nvSpPr>
          <p:cNvPr id="22" name="圆角矩形 21"/>
          <p:cNvSpPr/>
          <p:nvPr/>
        </p:nvSpPr>
        <p:spPr>
          <a:xfrm>
            <a:off x="5004048" y="4649861"/>
            <a:ext cx="1152128" cy="460871"/>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zh-CN" altLang="en-US" sz="2400" dirty="0" smtClean="0">
                <a:latin typeface="方正姚体" panose="02010601030101010101" pitchFamily="2" charset="-122"/>
                <a:ea typeface="方正姚体" panose="02010601030101010101" pitchFamily="2" charset="-122"/>
              </a:rPr>
              <a:t>回迁户</a:t>
            </a:r>
            <a:endParaRPr lang="zh-CN" altLang="en-US" sz="2400" dirty="0">
              <a:latin typeface="方正姚体" panose="02010601030101010101" pitchFamily="2" charset="-122"/>
              <a:ea typeface="方正姚体" panose="02010601030101010101" pitchFamily="2" charset="-122"/>
            </a:endParaRPr>
          </a:p>
        </p:txBody>
      </p:sp>
      <p:sp>
        <p:nvSpPr>
          <p:cNvPr id="13" name="同侧圆角矩形 12"/>
          <p:cNvSpPr/>
          <p:nvPr/>
        </p:nvSpPr>
        <p:spPr>
          <a:xfrm>
            <a:off x="6300192" y="4581128"/>
            <a:ext cx="2232248" cy="500126"/>
          </a:xfrm>
          <a:prstGeom prst="round2Same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zh-CN" altLang="en-US" dirty="0">
                <a:latin typeface="方正姚体" panose="02010601030101010101" pitchFamily="2" charset="-122"/>
                <a:ea typeface="方正姚体" panose="02010601030101010101" pitchFamily="2" charset="-122"/>
              </a:rPr>
              <a:t>计入</a:t>
            </a:r>
            <a:r>
              <a:rPr lang="zh-CN" altLang="en-US" dirty="0" smtClean="0">
                <a:latin typeface="方正姚体" panose="02010601030101010101" pitchFamily="2" charset="-122"/>
                <a:ea typeface="方正姚体" panose="02010601030101010101" pitchFamily="2" charset="-122"/>
              </a:rPr>
              <a:t>“拆迁补偿费”</a:t>
            </a:r>
            <a:endParaRPr lang="zh-CN" altLang="en-US" dirty="0">
              <a:latin typeface="方正姚体" panose="02010601030101010101" pitchFamily="2" charset="-122"/>
              <a:ea typeface="方正姚体" panose="02010601030101010101" pitchFamily="2" charset="-122"/>
            </a:endParaRPr>
          </a:p>
        </p:txBody>
      </p:sp>
      <p:sp>
        <p:nvSpPr>
          <p:cNvPr id="25" name="圆角矩形 24"/>
          <p:cNvSpPr/>
          <p:nvPr/>
        </p:nvSpPr>
        <p:spPr>
          <a:xfrm>
            <a:off x="5148064" y="5249040"/>
            <a:ext cx="1008112" cy="46087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zh-CN" altLang="en-US" sz="2400" dirty="0">
                <a:latin typeface="方正姚体" panose="02010601030101010101" pitchFamily="2" charset="-122"/>
                <a:ea typeface="方正姚体" panose="02010601030101010101" pitchFamily="2" charset="-122"/>
              </a:rPr>
              <a:t>企业</a:t>
            </a:r>
            <a:endParaRPr lang="zh-CN" altLang="en-US" sz="2400" dirty="0">
              <a:latin typeface="方正姚体" panose="02010601030101010101" pitchFamily="2" charset="-122"/>
              <a:ea typeface="方正姚体" panose="02010601030101010101" pitchFamily="2" charset="-122"/>
            </a:endParaRPr>
          </a:p>
        </p:txBody>
      </p:sp>
      <p:sp>
        <p:nvSpPr>
          <p:cNvPr id="27" name="圆角矩形 26"/>
          <p:cNvSpPr/>
          <p:nvPr/>
        </p:nvSpPr>
        <p:spPr>
          <a:xfrm>
            <a:off x="2578897" y="5281661"/>
            <a:ext cx="1152128" cy="46087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zh-CN" altLang="en-US" sz="2400" dirty="0" smtClean="0">
                <a:latin typeface="方正姚体" panose="02010601030101010101" pitchFamily="2" charset="-122"/>
                <a:ea typeface="方正姚体" panose="02010601030101010101" pitchFamily="2" charset="-122"/>
              </a:rPr>
              <a:t>回迁户</a:t>
            </a:r>
            <a:endParaRPr lang="zh-CN" altLang="en-US" sz="2400" dirty="0">
              <a:latin typeface="方正姚体" panose="02010601030101010101" pitchFamily="2" charset="-122"/>
              <a:ea typeface="方正姚体" panose="02010601030101010101" pitchFamily="2" charset="-122"/>
            </a:endParaRPr>
          </a:p>
        </p:txBody>
      </p:sp>
      <p:sp>
        <p:nvSpPr>
          <p:cNvPr id="28" name="同侧圆角矩形 27"/>
          <p:cNvSpPr/>
          <p:nvPr/>
        </p:nvSpPr>
        <p:spPr>
          <a:xfrm>
            <a:off x="6300192" y="5233130"/>
            <a:ext cx="2232248" cy="500126"/>
          </a:xfrm>
          <a:prstGeom prst="round2Same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zh-CN" altLang="en-US" dirty="0" smtClean="0">
                <a:latin typeface="方正姚体" panose="02010601030101010101" pitchFamily="2" charset="-122"/>
                <a:ea typeface="方正姚体" panose="02010601030101010101" pitchFamily="2" charset="-122"/>
              </a:rPr>
              <a:t>抵减“拆迁补偿费”</a:t>
            </a:r>
            <a:endParaRPr lang="zh-CN" altLang="en-US" dirty="0">
              <a:latin typeface="方正姚体" panose="02010601030101010101" pitchFamily="2" charset="-122"/>
              <a:ea typeface="方正姚体" panose="02010601030101010101" pitchFamily="2" charset="-122"/>
            </a:endParaRPr>
          </a:p>
        </p:txBody>
      </p:sp>
      <p:sp>
        <p:nvSpPr>
          <p:cNvPr id="29" name="右箭头 28"/>
          <p:cNvSpPr/>
          <p:nvPr/>
        </p:nvSpPr>
        <p:spPr>
          <a:xfrm>
            <a:off x="3792901" y="5196470"/>
            <a:ext cx="1296144" cy="553790"/>
          </a:xfrm>
          <a:prstGeom prst="rightArrow">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zh-CN" altLang="en-US" dirty="0" smtClean="0">
                <a:latin typeface="方正姚体" panose="02010601030101010101" pitchFamily="2" charset="-122"/>
                <a:ea typeface="方正姚体" panose="02010601030101010101" pitchFamily="2" charset="-122"/>
              </a:rPr>
              <a:t>补差价款</a:t>
            </a:r>
            <a:endParaRPr lang="zh-CN" altLang="en-US" dirty="0">
              <a:latin typeface="方正姚体" panose="02010601030101010101" pitchFamily="2" charset="-122"/>
              <a:ea typeface="方正姚体" panose="02010601030101010101" pitchFamily="2" charset="-122"/>
            </a:endParaRPr>
          </a:p>
        </p:txBody>
      </p:sp>
      <p:sp>
        <p:nvSpPr>
          <p:cNvPr id="14" name="圆角矩形 13"/>
          <p:cNvSpPr/>
          <p:nvPr/>
        </p:nvSpPr>
        <p:spPr>
          <a:xfrm>
            <a:off x="539552" y="5949280"/>
            <a:ext cx="8352928" cy="576064"/>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altLang="zh-CN" sz="2400" dirty="0" smtClean="0">
                <a:solidFill>
                  <a:schemeClr val="dk1"/>
                </a:solidFill>
                <a:latin typeface="方正姚体" panose="02010601030101010101" pitchFamily="2" charset="-122"/>
                <a:ea typeface="方正姚体" panose="02010601030101010101" pitchFamily="2" charset="-122"/>
              </a:rPr>
              <a:t>      2</a:t>
            </a:r>
            <a:r>
              <a:rPr lang="zh-CN" altLang="en-US" sz="2400" dirty="0">
                <a:solidFill>
                  <a:schemeClr val="dk1"/>
                </a:solidFill>
                <a:latin typeface="方正姚体" panose="02010601030101010101" pitchFamily="2" charset="-122"/>
                <a:ea typeface="方正姚体" panose="02010601030101010101" pitchFamily="2" charset="-122"/>
              </a:rPr>
              <a:t>、外购的，以实际支付的购房支出计入拆迁补偿费</a:t>
            </a:r>
            <a:endParaRPr lang="zh-CN" altLang="en-US" sz="2400" dirty="0">
              <a:solidFill>
                <a:schemeClr val="dk1"/>
              </a:solidFill>
              <a:latin typeface="方正姚体" panose="02010601030101010101" pitchFamily="2" charset="-122"/>
              <a:ea typeface="方正姚体" panose="02010601030101010101" pitchFamily="2" charset="-122"/>
            </a:endParaRPr>
          </a:p>
        </p:txBody>
      </p:sp>
      <p:sp>
        <p:nvSpPr>
          <p:cNvPr id="20" name="标题 1"/>
          <p:cNvSpPr txBox="1"/>
          <p:nvPr/>
        </p:nvSpPr>
        <p:spPr>
          <a:xfrm>
            <a:off x="107505" y="408372"/>
            <a:ext cx="8856984" cy="103942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r>
              <a:rPr lang="zh-CN" altLang="en-US" sz="4400" b="1" dirty="0" smtClean="0">
                <a:solidFill>
                  <a:schemeClr val="tx1"/>
                </a:solidFill>
                <a:latin typeface="方正姚体" panose="02010601030101010101" pitchFamily="2" charset="-122"/>
                <a:ea typeface="方正姚体" panose="02010601030101010101" pitchFamily="2" charset="-122"/>
              </a:rPr>
              <a:t>三、房地产企业土地增值税清算</a:t>
            </a:r>
            <a:endParaRPr lang="zh-CN" altLang="en-US" sz="4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nodeType="clickEffect">
                                  <p:stCondLst>
                                    <p:cond delay="0"/>
                                  </p:stCondLst>
                                  <p:childTnLst>
                                    <p:animEffect transition="out" filter="wipe(left)">
                                      <p:cBhvr>
                                        <p:cTn id="6" dur="500"/>
                                        <p:tgtEl>
                                          <p:spTgt spid="9219"/>
                                        </p:tgtEl>
                                      </p:cBhvr>
                                    </p:animEffect>
                                    <p:set>
                                      <p:cBhvr>
                                        <p:cTn id="7" dur="1" fill="hold">
                                          <p:stCondLst>
                                            <p:cond delay="499"/>
                                          </p:stCondLst>
                                        </p:cTn>
                                        <p:tgtEl>
                                          <p:spTgt spid="9219"/>
                                        </p:tgtEl>
                                        <p:attrNameLst>
                                          <p:attrName>style.visibility</p:attrName>
                                        </p:attrNameLst>
                                      </p:cBhvr>
                                      <p:to>
                                        <p:strVal val="hidden"/>
                                      </p:to>
                                    </p:set>
                                  </p:childTnLst>
                                </p:cTn>
                              </p:par>
                              <p:par>
                                <p:cTn id="8" presetID="22" presetClass="exit" presetSubtype="8" fill="hold" nodeType="withEffect">
                                  <p:stCondLst>
                                    <p:cond delay="0"/>
                                  </p:stCondLst>
                                  <p:childTnLst>
                                    <p:animEffect transition="out" filter="wipe(left)">
                                      <p:cBhvr>
                                        <p:cTn id="9" dur="500"/>
                                        <p:tgtEl>
                                          <p:spTgt spid="9218"/>
                                        </p:tgtEl>
                                      </p:cBhvr>
                                    </p:animEffect>
                                    <p:set>
                                      <p:cBhvr>
                                        <p:cTn id="10" dur="1" fill="hold">
                                          <p:stCondLst>
                                            <p:cond delay="499"/>
                                          </p:stCondLst>
                                        </p:cTn>
                                        <p:tgtEl>
                                          <p:spTgt spid="9218"/>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64" presetClass="path" presetSubtype="0" accel="50000" decel="50000" fill="hold" nodeType="clickEffect">
                                  <p:stCondLst>
                                    <p:cond delay="0"/>
                                  </p:stCondLst>
                                  <p:childTnLst>
                                    <p:animMotion origin="layout" path="M -1.11111E-6 -3.22849E-6 L -1.11111E-6 -0.41743 " pathEditMode="relative" rAng="0" ptsTypes="AA">
                                      <p:cBhvr>
                                        <p:cTn id="14" dur="2000" fill="hold"/>
                                        <p:tgtEl>
                                          <p:spTgt spid="9221"/>
                                        </p:tgtEl>
                                        <p:attrNameLst>
                                          <p:attrName>ppt_x</p:attrName>
                                          <p:attrName>ppt_y</p:attrName>
                                        </p:attrNameLst>
                                      </p:cBhvr>
                                      <p:rCtr x="0" y="-20883"/>
                                    </p:animMotion>
                                  </p:childTnLst>
                                </p:cTn>
                              </p:par>
                            </p:childTnLst>
                          </p:cTn>
                        </p:par>
                        <p:par>
                          <p:cTn id="15" fill="hold">
                            <p:stCondLst>
                              <p:cond delay="2000"/>
                            </p:stCondLst>
                            <p:childTnLst>
                              <p:par>
                                <p:cTn id="16" presetID="12" presetClass="entr" presetSubtype="1" fill="hold" grpId="0" nodeType="after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additive="base">
                                        <p:cTn id="18" dur="500"/>
                                        <p:tgtEl>
                                          <p:spTgt spid="17"/>
                                        </p:tgtEl>
                                        <p:attrNameLst>
                                          <p:attrName>ppt_y</p:attrName>
                                        </p:attrNameLst>
                                      </p:cBhvr>
                                      <p:tavLst>
                                        <p:tav tm="0">
                                          <p:val>
                                            <p:strVal val="#ppt_y-#ppt_h*1.125000"/>
                                          </p:val>
                                        </p:tav>
                                        <p:tav tm="100000">
                                          <p:val>
                                            <p:strVal val="#ppt_y"/>
                                          </p:val>
                                        </p:tav>
                                      </p:tavLst>
                                    </p:anim>
                                    <p:animEffect transition="in" filter="wipe(down)">
                                      <p:cBhvr>
                                        <p:cTn id="19" dur="500"/>
                                        <p:tgtEl>
                                          <p:spTgt spid="17"/>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1"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p:tgtEl>
                                          <p:spTgt spid="5"/>
                                        </p:tgtEl>
                                        <p:attrNameLst>
                                          <p:attrName>ppt_y</p:attrName>
                                        </p:attrNameLst>
                                      </p:cBhvr>
                                      <p:tavLst>
                                        <p:tav tm="0">
                                          <p:val>
                                            <p:strVal val="#ppt_y-#ppt_h*1.125000"/>
                                          </p:val>
                                        </p:tav>
                                        <p:tav tm="100000">
                                          <p:val>
                                            <p:strVal val="#ppt_y"/>
                                          </p:val>
                                        </p:tav>
                                      </p:tavLst>
                                    </p:anim>
                                    <p:animEffect transition="in" filter="wipe(down)">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12" presetClass="entr" presetSubtype="8"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500"/>
                                        <p:tgtEl>
                                          <p:spTgt spid="6"/>
                                        </p:tgtEl>
                                        <p:attrNameLst>
                                          <p:attrName>ppt_x</p:attrName>
                                        </p:attrNameLst>
                                      </p:cBhvr>
                                      <p:tavLst>
                                        <p:tav tm="0">
                                          <p:val>
                                            <p:strVal val="#ppt_x-#ppt_w*1.125000"/>
                                          </p:val>
                                        </p:tav>
                                        <p:tav tm="100000">
                                          <p:val>
                                            <p:strVal val="#ppt_x"/>
                                          </p:val>
                                        </p:tav>
                                      </p:tavLst>
                                    </p:anim>
                                    <p:animEffect transition="in" filter="wipe(right)">
                                      <p:cBhvr>
                                        <p:cTn id="31" dur="500"/>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12" presetClass="entr" presetSubtype="8" fill="hold" grpId="0" nodeType="clickEffect">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500"/>
                                        <p:tgtEl>
                                          <p:spTgt spid="22"/>
                                        </p:tgtEl>
                                        <p:attrNameLst>
                                          <p:attrName>ppt_x</p:attrName>
                                        </p:attrNameLst>
                                      </p:cBhvr>
                                      <p:tavLst>
                                        <p:tav tm="0">
                                          <p:val>
                                            <p:strVal val="#ppt_x-#ppt_w*1.125000"/>
                                          </p:val>
                                        </p:tav>
                                        <p:tav tm="100000">
                                          <p:val>
                                            <p:strVal val="#ppt_x"/>
                                          </p:val>
                                        </p:tav>
                                      </p:tavLst>
                                    </p:anim>
                                    <p:animEffect transition="in" filter="wipe(right)">
                                      <p:cBhvr>
                                        <p:cTn id="37" dur="500"/>
                                        <p:tgtEl>
                                          <p:spTgt spid="22"/>
                                        </p:tgtEl>
                                      </p:cBhvr>
                                    </p:animEffect>
                                  </p:childTnLst>
                                </p:cTn>
                              </p:par>
                              <p:par>
                                <p:cTn id="38" presetID="12" presetClass="entr" presetSubtype="8" fill="hold" grpId="0" nodeType="with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additive="base">
                                        <p:cTn id="40" dur="500"/>
                                        <p:tgtEl>
                                          <p:spTgt spid="11"/>
                                        </p:tgtEl>
                                        <p:attrNameLst>
                                          <p:attrName>ppt_x</p:attrName>
                                        </p:attrNameLst>
                                      </p:cBhvr>
                                      <p:tavLst>
                                        <p:tav tm="0">
                                          <p:val>
                                            <p:strVal val="#ppt_x-#ppt_w*1.125000"/>
                                          </p:val>
                                        </p:tav>
                                        <p:tav tm="100000">
                                          <p:val>
                                            <p:strVal val="#ppt_x"/>
                                          </p:val>
                                        </p:tav>
                                      </p:tavLst>
                                    </p:anim>
                                    <p:animEffect transition="in" filter="wipe(right)">
                                      <p:cBhvr>
                                        <p:cTn id="41" dur="500"/>
                                        <p:tgtEl>
                                          <p:spTgt spid="11"/>
                                        </p:tgtEl>
                                      </p:cBhvr>
                                    </p:animEffect>
                                  </p:childTnLst>
                                </p:cTn>
                              </p:par>
                              <p:par>
                                <p:cTn id="42" presetID="12" presetClass="entr" presetSubtype="8" fill="hold" grpId="0" nodeType="with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additive="base">
                                        <p:cTn id="44" dur="500"/>
                                        <p:tgtEl>
                                          <p:spTgt spid="10"/>
                                        </p:tgtEl>
                                        <p:attrNameLst>
                                          <p:attrName>ppt_x</p:attrName>
                                        </p:attrNameLst>
                                      </p:cBhvr>
                                      <p:tavLst>
                                        <p:tav tm="0">
                                          <p:val>
                                            <p:strVal val="#ppt_x-#ppt_w*1.125000"/>
                                          </p:val>
                                        </p:tav>
                                        <p:tav tm="100000">
                                          <p:val>
                                            <p:strVal val="#ppt_x"/>
                                          </p:val>
                                        </p:tav>
                                      </p:tavLst>
                                    </p:anim>
                                    <p:animEffect transition="in" filter="wipe(right)">
                                      <p:cBhvr>
                                        <p:cTn id="45" dur="500"/>
                                        <p:tgtEl>
                                          <p:spTgt spid="10"/>
                                        </p:tgtEl>
                                      </p:cBhvr>
                                    </p:animEffect>
                                  </p:childTnLst>
                                </p:cTn>
                              </p:par>
                            </p:childTnLst>
                          </p:cTn>
                        </p:par>
                      </p:childTnLst>
                    </p:cTn>
                  </p:par>
                  <p:par>
                    <p:cTn id="46" fill="hold">
                      <p:stCondLst>
                        <p:cond delay="indefinite"/>
                      </p:stCondLst>
                      <p:childTnLst>
                        <p:par>
                          <p:cTn id="47" fill="hold">
                            <p:stCondLst>
                              <p:cond delay="0"/>
                            </p:stCondLst>
                            <p:childTnLst>
                              <p:par>
                                <p:cTn id="48" presetID="12" presetClass="entr" presetSubtype="8" fill="hold" grpId="0" nodeType="clickEffect">
                                  <p:stCondLst>
                                    <p:cond delay="0"/>
                                  </p:stCondLst>
                                  <p:childTnLst>
                                    <p:set>
                                      <p:cBhvr>
                                        <p:cTn id="49" dur="1" fill="hold">
                                          <p:stCondLst>
                                            <p:cond delay="0"/>
                                          </p:stCondLst>
                                        </p:cTn>
                                        <p:tgtEl>
                                          <p:spTgt spid="13"/>
                                        </p:tgtEl>
                                        <p:attrNameLst>
                                          <p:attrName>style.visibility</p:attrName>
                                        </p:attrNameLst>
                                      </p:cBhvr>
                                      <p:to>
                                        <p:strVal val="visible"/>
                                      </p:to>
                                    </p:set>
                                    <p:anim calcmode="lin" valueType="num">
                                      <p:cBhvr additive="base">
                                        <p:cTn id="50" dur="500"/>
                                        <p:tgtEl>
                                          <p:spTgt spid="13"/>
                                        </p:tgtEl>
                                        <p:attrNameLst>
                                          <p:attrName>ppt_x</p:attrName>
                                        </p:attrNameLst>
                                      </p:cBhvr>
                                      <p:tavLst>
                                        <p:tav tm="0">
                                          <p:val>
                                            <p:strVal val="#ppt_x-#ppt_w*1.125000"/>
                                          </p:val>
                                        </p:tav>
                                        <p:tav tm="100000">
                                          <p:val>
                                            <p:strVal val="#ppt_x"/>
                                          </p:val>
                                        </p:tav>
                                      </p:tavLst>
                                    </p:anim>
                                    <p:animEffect transition="in" filter="wipe(right)">
                                      <p:cBhvr>
                                        <p:cTn id="51" dur="500"/>
                                        <p:tgtEl>
                                          <p:spTgt spid="13"/>
                                        </p:tgtEl>
                                      </p:cBhvr>
                                    </p:animEffect>
                                  </p:childTnLst>
                                </p:cTn>
                              </p:par>
                            </p:childTnLst>
                          </p:cTn>
                        </p:par>
                      </p:childTnLst>
                    </p:cTn>
                  </p:par>
                  <p:par>
                    <p:cTn id="52" fill="hold">
                      <p:stCondLst>
                        <p:cond delay="indefinite"/>
                      </p:stCondLst>
                      <p:childTnLst>
                        <p:par>
                          <p:cTn id="53" fill="hold">
                            <p:stCondLst>
                              <p:cond delay="0"/>
                            </p:stCondLst>
                            <p:childTnLst>
                              <p:par>
                                <p:cTn id="54" presetID="12" presetClass="entr" presetSubtype="8" fill="hold" grpId="0" nodeType="clickEffect">
                                  <p:stCondLst>
                                    <p:cond delay="0"/>
                                  </p:stCondLst>
                                  <p:childTnLst>
                                    <p:set>
                                      <p:cBhvr>
                                        <p:cTn id="55" dur="1" fill="hold">
                                          <p:stCondLst>
                                            <p:cond delay="0"/>
                                          </p:stCondLst>
                                        </p:cTn>
                                        <p:tgtEl>
                                          <p:spTgt spid="27"/>
                                        </p:tgtEl>
                                        <p:attrNameLst>
                                          <p:attrName>style.visibility</p:attrName>
                                        </p:attrNameLst>
                                      </p:cBhvr>
                                      <p:to>
                                        <p:strVal val="visible"/>
                                      </p:to>
                                    </p:set>
                                    <p:anim calcmode="lin" valueType="num">
                                      <p:cBhvr additive="base">
                                        <p:cTn id="56" dur="500"/>
                                        <p:tgtEl>
                                          <p:spTgt spid="27"/>
                                        </p:tgtEl>
                                        <p:attrNameLst>
                                          <p:attrName>ppt_x</p:attrName>
                                        </p:attrNameLst>
                                      </p:cBhvr>
                                      <p:tavLst>
                                        <p:tav tm="0">
                                          <p:val>
                                            <p:strVal val="#ppt_x-#ppt_w*1.125000"/>
                                          </p:val>
                                        </p:tav>
                                        <p:tav tm="100000">
                                          <p:val>
                                            <p:strVal val="#ppt_x"/>
                                          </p:val>
                                        </p:tav>
                                      </p:tavLst>
                                    </p:anim>
                                    <p:animEffect transition="in" filter="wipe(right)">
                                      <p:cBhvr>
                                        <p:cTn id="57" dur="500"/>
                                        <p:tgtEl>
                                          <p:spTgt spid="27"/>
                                        </p:tgtEl>
                                      </p:cBhvr>
                                    </p:animEffect>
                                  </p:childTnLst>
                                </p:cTn>
                              </p:par>
                              <p:par>
                                <p:cTn id="58" presetID="12" presetClass="entr" presetSubtype="8" fill="hold" grpId="0" nodeType="withEffect">
                                  <p:stCondLst>
                                    <p:cond delay="0"/>
                                  </p:stCondLst>
                                  <p:childTnLst>
                                    <p:set>
                                      <p:cBhvr>
                                        <p:cTn id="59" dur="1" fill="hold">
                                          <p:stCondLst>
                                            <p:cond delay="0"/>
                                          </p:stCondLst>
                                        </p:cTn>
                                        <p:tgtEl>
                                          <p:spTgt spid="29"/>
                                        </p:tgtEl>
                                        <p:attrNameLst>
                                          <p:attrName>style.visibility</p:attrName>
                                        </p:attrNameLst>
                                      </p:cBhvr>
                                      <p:to>
                                        <p:strVal val="visible"/>
                                      </p:to>
                                    </p:set>
                                    <p:anim calcmode="lin" valueType="num">
                                      <p:cBhvr additive="base">
                                        <p:cTn id="60" dur="500"/>
                                        <p:tgtEl>
                                          <p:spTgt spid="29"/>
                                        </p:tgtEl>
                                        <p:attrNameLst>
                                          <p:attrName>ppt_x</p:attrName>
                                        </p:attrNameLst>
                                      </p:cBhvr>
                                      <p:tavLst>
                                        <p:tav tm="0">
                                          <p:val>
                                            <p:strVal val="#ppt_x-#ppt_w*1.125000"/>
                                          </p:val>
                                        </p:tav>
                                        <p:tav tm="100000">
                                          <p:val>
                                            <p:strVal val="#ppt_x"/>
                                          </p:val>
                                        </p:tav>
                                      </p:tavLst>
                                    </p:anim>
                                    <p:animEffect transition="in" filter="wipe(right)">
                                      <p:cBhvr>
                                        <p:cTn id="61" dur="500"/>
                                        <p:tgtEl>
                                          <p:spTgt spid="29"/>
                                        </p:tgtEl>
                                      </p:cBhvr>
                                    </p:animEffect>
                                  </p:childTnLst>
                                </p:cTn>
                              </p:par>
                              <p:par>
                                <p:cTn id="62" presetID="12" presetClass="entr" presetSubtype="8" fill="hold" grpId="0" nodeType="withEffect">
                                  <p:stCondLst>
                                    <p:cond delay="0"/>
                                  </p:stCondLst>
                                  <p:childTnLst>
                                    <p:set>
                                      <p:cBhvr>
                                        <p:cTn id="63" dur="1" fill="hold">
                                          <p:stCondLst>
                                            <p:cond delay="0"/>
                                          </p:stCondLst>
                                        </p:cTn>
                                        <p:tgtEl>
                                          <p:spTgt spid="25"/>
                                        </p:tgtEl>
                                        <p:attrNameLst>
                                          <p:attrName>style.visibility</p:attrName>
                                        </p:attrNameLst>
                                      </p:cBhvr>
                                      <p:to>
                                        <p:strVal val="visible"/>
                                      </p:to>
                                    </p:set>
                                    <p:anim calcmode="lin" valueType="num">
                                      <p:cBhvr additive="base">
                                        <p:cTn id="64" dur="500"/>
                                        <p:tgtEl>
                                          <p:spTgt spid="25"/>
                                        </p:tgtEl>
                                        <p:attrNameLst>
                                          <p:attrName>ppt_x</p:attrName>
                                        </p:attrNameLst>
                                      </p:cBhvr>
                                      <p:tavLst>
                                        <p:tav tm="0">
                                          <p:val>
                                            <p:strVal val="#ppt_x-#ppt_w*1.125000"/>
                                          </p:val>
                                        </p:tav>
                                        <p:tav tm="100000">
                                          <p:val>
                                            <p:strVal val="#ppt_x"/>
                                          </p:val>
                                        </p:tav>
                                      </p:tavLst>
                                    </p:anim>
                                    <p:animEffect transition="in" filter="wipe(right)">
                                      <p:cBhvr>
                                        <p:cTn id="65" dur="500"/>
                                        <p:tgtEl>
                                          <p:spTgt spid="25"/>
                                        </p:tgtEl>
                                      </p:cBhvr>
                                    </p:animEffect>
                                  </p:childTnLst>
                                </p:cTn>
                              </p:par>
                            </p:childTnLst>
                          </p:cTn>
                        </p:par>
                      </p:childTnLst>
                    </p:cTn>
                  </p:par>
                  <p:par>
                    <p:cTn id="66" fill="hold">
                      <p:stCondLst>
                        <p:cond delay="indefinite"/>
                      </p:stCondLst>
                      <p:childTnLst>
                        <p:par>
                          <p:cTn id="67" fill="hold">
                            <p:stCondLst>
                              <p:cond delay="0"/>
                            </p:stCondLst>
                            <p:childTnLst>
                              <p:par>
                                <p:cTn id="68" presetID="12" presetClass="entr" presetSubtype="8" fill="hold" grpId="0" nodeType="clickEffect">
                                  <p:stCondLst>
                                    <p:cond delay="0"/>
                                  </p:stCondLst>
                                  <p:childTnLst>
                                    <p:set>
                                      <p:cBhvr>
                                        <p:cTn id="69" dur="1" fill="hold">
                                          <p:stCondLst>
                                            <p:cond delay="0"/>
                                          </p:stCondLst>
                                        </p:cTn>
                                        <p:tgtEl>
                                          <p:spTgt spid="28"/>
                                        </p:tgtEl>
                                        <p:attrNameLst>
                                          <p:attrName>style.visibility</p:attrName>
                                        </p:attrNameLst>
                                      </p:cBhvr>
                                      <p:to>
                                        <p:strVal val="visible"/>
                                      </p:to>
                                    </p:set>
                                    <p:anim calcmode="lin" valueType="num">
                                      <p:cBhvr additive="base">
                                        <p:cTn id="70" dur="500"/>
                                        <p:tgtEl>
                                          <p:spTgt spid="28"/>
                                        </p:tgtEl>
                                        <p:attrNameLst>
                                          <p:attrName>ppt_x</p:attrName>
                                        </p:attrNameLst>
                                      </p:cBhvr>
                                      <p:tavLst>
                                        <p:tav tm="0">
                                          <p:val>
                                            <p:strVal val="#ppt_x-#ppt_w*1.125000"/>
                                          </p:val>
                                        </p:tav>
                                        <p:tav tm="100000">
                                          <p:val>
                                            <p:strVal val="#ppt_x"/>
                                          </p:val>
                                        </p:tav>
                                      </p:tavLst>
                                    </p:anim>
                                    <p:animEffect transition="in" filter="wipe(right)">
                                      <p:cBhvr>
                                        <p:cTn id="71" dur="500"/>
                                        <p:tgtEl>
                                          <p:spTgt spid="28"/>
                                        </p:tgtEl>
                                      </p:cBhvr>
                                    </p:animEffect>
                                  </p:childTnLst>
                                </p:cTn>
                              </p:par>
                            </p:childTnLst>
                          </p:cTn>
                        </p:par>
                      </p:childTnLst>
                    </p:cTn>
                  </p:par>
                  <p:par>
                    <p:cTn id="72" fill="hold">
                      <p:stCondLst>
                        <p:cond delay="indefinite"/>
                      </p:stCondLst>
                      <p:childTnLst>
                        <p:par>
                          <p:cTn id="73" fill="hold">
                            <p:stCondLst>
                              <p:cond delay="0"/>
                            </p:stCondLst>
                            <p:childTnLst>
                              <p:par>
                                <p:cTn id="74" presetID="2" presetClass="entr" presetSubtype="8" fill="hold" grpId="0" nodeType="clickEffect">
                                  <p:stCondLst>
                                    <p:cond delay="0"/>
                                  </p:stCondLst>
                                  <p:childTnLst>
                                    <p:set>
                                      <p:cBhvr>
                                        <p:cTn id="75" dur="1" fill="hold">
                                          <p:stCondLst>
                                            <p:cond delay="0"/>
                                          </p:stCondLst>
                                        </p:cTn>
                                        <p:tgtEl>
                                          <p:spTgt spid="14"/>
                                        </p:tgtEl>
                                        <p:attrNameLst>
                                          <p:attrName>style.visibility</p:attrName>
                                        </p:attrNameLst>
                                      </p:cBhvr>
                                      <p:to>
                                        <p:strVal val="visible"/>
                                      </p:to>
                                    </p:set>
                                    <p:anim calcmode="lin" valueType="num">
                                      <p:cBhvr additive="base">
                                        <p:cTn id="76" dur="500" fill="hold"/>
                                        <p:tgtEl>
                                          <p:spTgt spid="14"/>
                                        </p:tgtEl>
                                        <p:attrNameLst>
                                          <p:attrName>ppt_x</p:attrName>
                                        </p:attrNameLst>
                                      </p:cBhvr>
                                      <p:tavLst>
                                        <p:tav tm="0">
                                          <p:val>
                                            <p:strVal val="0-#ppt_w/2"/>
                                          </p:val>
                                        </p:tav>
                                        <p:tav tm="100000">
                                          <p:val>
                                            <p:strVal val="#ppt_x"/>
                                          </p:val>
                                        </p:tav>
                                      </p:tavLst>
                                    </p:anim>
                                    <p:anim calcmode="lin" valueType="num">
                                      <p:cBhvr additive="base">
                                        <p:cTn id="77"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5" grpId="0" animBg="1"/>
      <p:bldP spid="6" grpId="0" animBg="1"/>
      <p:bldP spid="10" grpId="0" animBg="1"/>
      <p:bldP spid="11" grpId="0" animBg="1"/>
      <p:bldP spid="22" grpId="0" animBg="1"/>
      <p:bldP spid="13" grpId="0" animBg="1"/>
      <p:bldP spid="25" grpId="0" animBg="1"/>
      <p:bldP spid="27" grpId="0" animBg="1"/>
      <p:bldP spid="28" grpId="0" animBg="1"/>
      <p:bldP spid="29" grpId="0" animBg="1"/>
      <p:bldP spid="1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243962" y="1680020"/>
            <a:ext cx="8792534" cy="646331"/>
          </a:xfrm>
          <a:prstGeom prst="rect">
            <a:avLst/>
          </a:prstGeom>
          <a:noFill/>
        </p:spPr>
        <p:txBody>
          <a:bodyPr wrap="square" rtlCol="0">
            <a:spAutoFit/>
          </a:bodyPr>
          <a:lstStyle/>
          <a:p>
            <a:r>
              <a:rPr lang="zh-CN" altLang="en-US" sz="3600" b="1" dirty="0" smtClean="0">
                <a:latin typeface="方正姚体" panose="02010601030101010101" pitchFamily="2" charset="-122"/>
                <a:ea typeface="方正姚体" panose="02010601030101010101" pitchFamily="2" charset="-122"/>
              </a:rPr>
              <a:t>（四）土地增值税的清算流程</a:t>
            </a:r>
            <a:r>
              <a:rPr lang="en-US" altLang="zh-CN" sz="3600" b="1" dirty="0" smtClean="0">
                <a:latin typeface="方正姚体" panose="02010601030101010101" pitchFamily="2" charset="-122"/>
                <a:ea typeface="方正姚体" panose="02010601030101010101" pitchFamily="2" charset="-122"/>
              </a:rPr>
              <a:t>—</a:t>
            </a:r>
            <a:r>
              <a:rPr lang="zh-CN" altLang="en-US" sz="3600" b="1" dirty="0" smtClean="0">
                <a:latin typeface="方正姚体" panose="02010601030101010101" pitchFamily="2" charset="-122"/>
                <a:ea typeface="方正姚体" panose="02010601030101010101" pitchFamily="2" charset="-122"/>
              </a:rPr>
              <a:t>扣除项目</a:t>
            </a:r>
            <a:endParaRPr lang="zh-CN" altLang="en-US" sz="3600" b="1" dirty="0">
              <a:latin typeface="方正姚体" panose="02010601030101010101" pitchFamily="2" charset="-122"/>
              <a:ea typeface="方正姚体" panose="02010601030101010101" pitchFamily="2" charset="-122"/>
            </a:endParaRPr>
          </a:p>
        </p:txBody>
      </p:sp>
      <p:pic>
        <p:nvPicPr>
          <p:cNvPr id="10243" name="Picture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038341" y="1680020"/>
            <a:ext cx="6619875" cy="4730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3" name="对象 2"/>
          <p:cNvGraphicFramePr>
            <a:graphicFrameLocks noChangeAspect="1"/>
          </p:cNvGraphicFramePr>
          <p:nvPr/>
        </p:nvGraphicFramePr>
        <p:xfrm>
          <a:off x="1048469" y="4350618"/>
          <a:ext cx="6619875" cy="590550"/>
        </p:xfrm>
        <a:graphic>
          <a:graphicData uri="http://schemas.openxmlformats.org/presentationml/2006/ole">
            <mc:AlternateContent xmlns:mc="http://schemas.openxmlformats.org/markup-compatibility/2006">
              <mc:Choice xmlns:v="urn:schemas-microsoft-com:vml" Requires="v">
                <p:oleObj spid="_x0000_s10278" name="Visio" r:id="rId2" imgW="8839200" imgH="800100" progId="Visio.Drawing.11">
                  <p:link updateAutomatic="1"/>
                </p:oleObj>
              </mc:Choice>
              <mc:Fallback>
                <p:oleObj name="Visio" r:id="rId2" imgW="8839200" imgH="800100" progId="Visio.Drawing.11">
                  <p:link updateAutomatic="1"/>
                  <p:pic>
                    <p:nvPicPr>
                      <p:cNvPr id="0" name="图片 10277"/>
                      <p:cNvPicPr/>
                      <p:nvPr/>
                    </p:nvPicPr>
                    <p:blipFill>
                      <a:blip r:embed="rId3"/>
                      <a:stretch>
                        <a:fillRect/>
                      </a:stretch>
                    </p:blipFill>
                    <p:spPr>
                      <a:xfrm>
                        <a:off x="1048469" y="4350618"/>
                        <a:ext cx="6619875" cy="590550"/>
                      </a:xfrm>
                      <a:prstGeom prst="rect">
                        <a:avLst/>
                      </a:prstGeom>
                    </p:spPr>
                  </p:pic>
                </p:oleObj>
              </mc:Fallback>
            </mc:AlternateContent>
          </a:graphicData>
        </a:graphic>
      </p:graphicFrame>
      <p:pic>
        <p:nvPicPr>
          <p:cNvPr id="1024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962" y="2318593"/>
            <a:ext cx="8640390" cy="3110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6"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35696" y="3501008"/>
            <a:ext cx="2376264" cy="355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图片 3" descr="屏幕剪辑"/>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3962" y="2636912"/>
            <a:ext cx="5365241" cy="4118854"/>
          </a:xfrm>
          <a:prstGeom prst="rect">
            <a:avLst/>
          </a:prstGeom>
        </p:spPr>
      </p:pic>
      <p:pic>
        <p:nvPicPr>
          <p:cNvPr id="11"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09203" y="4159743"/>
            <a:ext cx="3534797" cy="8020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标题 1"/>
          <p:cNvSpPr txBox="1"/>
          <p:nvPr/>
        </p:nvSpPr>
        <p:spPr>
          <a:xfrm>
            <a:off x="107505" y="408372"/>
            <a:ext cx="8856984" cy="103942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r>
              <a:rPr lang="zh-CN" altLang="en-US" sz="4400" b="1" dirty="0" smtClean="0">
                <a:solidFill>
                  <a:schemeClr val="tx1"/>
                </a:solidFill>
                <a:latin typeface="方正姚体" panose="02010601030101010101" pitchFamily="2" charset="-122"/>
                <a:ea typeface="方正姚体" panose="02010601030101010101" pitchFamily="2" charset="-122"/>
              </a:rPr>
              <a:t>三、房地产企业土地增值税清算</a:t>
            </a:r>
            <a:endParaRPr lang="zh-CN" altLang="en-US" sz="4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6"/>
                                        </p:tgtEl>
                                      </p:cBhvr>
                                    </p:animEffect>
                                    <p:set>
                                      <p:cBhvr>
                                        <p:cTn id="7" dur="1" fill="hold">
                                          <p:stCondLst>
                                            <p:cond delay="499"/>
                                          </p:stCondLst>
                                        </p:cTn>
                                        <p:tgtEl>
                                          <p:spTgt spid="1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0-#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0"/>
                                  </p:stCondLst>
                                  <p:childTnLst>
                                    <p:set>
                                      <p:cBhvr>
                                        <p:cTn id="15" dur="1" fill="hold">
                                          <p:stCondLst>
                                            <p:cond delay="0"/>
                                          </p:stCondLst>
                                        </p:cTn>
                                        <p:tgtEl>
                                          <p:spTgt spid="10243"/>
                                        </p:tgtEl>
                                        <p:attrNameLst>
                                          <p:attrName>style.visibility</p:attrName>
                                        </p:attrNameLst>
                                      </p:cBhvr>
                                      <p:to>
                                        <p:strVal val="visible"/>
                                      </p:to>
                                    </p:set>
                                    <p:anim calcmode="lin" valueType="num">
                                      <p:cBhvr additive="base">
                                        <p:cTn id="16" dur="500" fill="hold"/>
                                        <p:tgtEl>
                                          <p:spTgt spid="10243"/>
                                        </p:tgtEl>
                                        <p:attrNameLst>
                                          <p:attrName>ppt_x</p:attrName>
                                        </p:attrNameLst>
                                      </p:cBhvr>
                                      <p:tavLst>
                                        <p:tav tm="0">
                                          <p:val>
                                            <p:strVal val="0-#ppt_w/2"/>
                                          </p:val>
                                        </p:tav>
                                        <p:tav tm="100000">
                                          <p:val>
                                            <p:strVal val="#ppt_x"/>
                                          </p:val>
                                        </p:tav>
                                      </p:tavLst>
                                    </p:anim>
                                    <p:anim calcmode="lin" valueType="num">
                                      <p:cBhvr additive="base">
                                        <p:cTn id="17" dur="500" fill="hold"/>
                                        <p:tgtEl>
                                          <p:spTgt spid="10243"/>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xit" presetSubtype="2" fill="hold" nodeType="clickEffect">
                                  <p:stCondLst>
                                    <p:cond delay="0"/>
                                  </p:stCondLst>
                                  <p:childTnLst>
                                    <p:anim calcmode="lin" valueType="num">
                                      <p:cBhvr additive="base">
                                        <p:cTn id="21" dur="500"/>
                                        <p:tgtEl>
                                          <p:spTgt spid="10243"/>
                                        </p:tgtEl>
                                        <p:attrNameLst>
                                          <p:attrName>ppt_x</p:attrName>
                                        </p:attrNameLst>
                                      </p:cBhvr>
                                      <p:tavLst>
                                        <p:tav tm="0">
                                          <p:val>
                                            <p:strVal val="ppt_x"/>
                                          </p:val>
                                        </p:tav>
                                        <p:tav tm="100000">
                                          <p:val>
                                            <p:strVal val="1+ppt_w/2"/>
                                          </p:val>
                                        </p:tav>
                                      </p:tavLst>
                                    </p:anim>
                                    <p:anim calcmode="lin" valueType="num">
                                      <p:cBhvr additive="base">
                                        <p:cTn id="22" dur="500"/>
                                        <p:tgtEl>
                                          <p:spTgt spid="10243"/>
                                        </p:tgtEl>
                                        <p:attrNameLst>
                                          <p:attrName>ppt_y</p:attrName>
                                        </p:attrNameLst>
                                      </p:cBhvr>
                                      <p:tavLst>
                                        <p:tav tm="0">
                                          <p:val>
                                            <p:strVal val="ppt_y"/>
                                          </p:val>
                                        </p:tav>
                                        <p:tav tm="100000">
                                          <p:val>
                                            <p:strVal val="ppt_y"/>
                                          </p:val>
                                        </p:tav>
                                      </p:tavLst>
                                    </p:anim>
                                    <p:set>
                                      <p:cBhvr>
                                        <p:cTn id="23" dur="1" fill="hold">
                                          <p:stCondLst>
                                            <p:cond delay="499"/>
                                          </p:stCondLst>
                                        </p:cTn>
                                        <p:tgtEl>
                                          <p:spTgt spid="10243"/>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64" presetClass="path" presetSubtype="0" accel="50000" decel="50000" fill="hold" nodeType="clickEffect">
                                  <p:stCondLst>
                                    <p:cond delay="0"/>
                                  </p:stCondLst>
                                  <p:childTnLst>
                                    <p:animMotion origin="layout" path="M 3.61111E-6 2.44218E-6 L 3.61111E-6 -0.3883 " pathEditMode="relative" rAng="0" ptsTypes="AA">
                                      <p:cBhvr>
                                        <p:cTn id="27" dur="2000" fill="hold"/>
                                        <p:tgtEl>
                                          <p:spTgt spid="3"/>
                                        </p:tgtEl>
                                        <p:attrNameLst>
                                          <p:attrName>ppt_x</p:attrName>
                                          <p:attrName>ppt_y</p:attrName>
                                        </p:attrNameLst>
                                      </p:cBhvr>
                                      <p:rCtr x="0" y="-19426"/>
                                    </p:animMotion>
                                  </p:childTnLst>
                                </p:cTn>
                              </p:par>
                            </p:childTnLst>
                          </p:cTn>
                        </p:par>
                      </p:childTnLst>
                    </p:cTn>
                  </p:par>
                  <p:par>
                    <p:cTn id="28" fill="hold">
                      <p:stCondLst>
                        <p:cond delay="indefinite"/>
                      </p:stCondLst>
                      <p:childTnLst>
                        <p:par>
                          <p:cTn id="29" fill="hold">
                            <p:stCondLst>
                              <p:cond delay="0"/>
                            </p:stCondLst>
                            <p:childTnLst>
                              <p:par>
                                <p:cTn id="30" presetID="2" presetClass="entr" presetSubtype="2" fill="hold" nodeType="clickEffect">
                                  <p:stCondLst>
                                    <p:cond delay="0"/>
                                  </p:stCondLst>
                                  <p:childTnLst>
                                    <p:set>
                                      <p:cBhvr>
                                        <p:cTn id="31" dur="1" fill="hold">
                                          <p:stCondLst>
                                            <p:cond delay="0"/>
                                          </p:stCondLst>
                                        </p:cTn>
                                        <p:tgtEl>
                                          <p:spTgt spid="10245"/>
                                        </p:tgtEl>
                                        <p:attrNameLst>
                                          <p:attrName>style.visibility</p:attrName>
                                        </p:attrNameLst>
                                      </p:cBhvr>
                                      <p:to>
                                        <p:strVal val="visible"/>
                                      </p:to>
                                    </p:set>
                                    <p:anim calcmode="lin" valueType="num">
                                      <p:cBhvr additive="base">
                                        <p:cTn id="32" dur="500" fill="hold"/>
                                        <p:tgtEl>
                                          <p:spTgt spid="10245"/>
                                        </p:tgtEl>
                                        <p:attrNameLst>
                                          <p:attrName>ppt_x</p:attrName>
                                        </p:attrNameLst>
                                      </p:cBhvr>
                                      <p:tavLst>
                                        <p:tav tm="0">
                                          <p:val>
                                            <p:strVal val="1+#ppt_w/2"/>
                                          </p:val>
                                        </p:tav>
                                        <p:tav tm="100000">
                                          <p:val>
                                            <p:strVal val="#ppt_x"/>
                                          </p:val>
                                        </p:tav>
                                      </p:tavLst>
                                    </p:anim>
                                    <p:anim calcmode="lin" valueType="num">
                                      <p:cBhvr additive="base">
                                        <p:cTn id="33" dur="500" fill="hold"/>
                                        <p:tgtEl>
                                          <p:spTgt spid="10245"/>
                                        </p:tgtEl>
                                        <p:attrNameLst>
                                          <p:attrName>ppt_y</p:attrName>
                                        </p:attrNameLst>
                                      </p:cBhvr>
                                      <p:tavLst>
                                        <p:tav tm="0">
                                          <p:val>
                                            <p:strVal val="#ppt_y"/>
                                          </p:val>
                                        </p:tav>
                                        <p:tav tm="100000">
                                          <p:val>
                                            <p:strVal val="#ppt_y"/>
                                          </p:val>
                                        </p:tav>
                                      </p:tavLst>
                                    </p:anim>
                                  </p:childTnLst>
                                </p:cTn>
                              </p:par>
                              <p:par>
                                <p:cTn id="34" presetID="2" presetClass="entr" presetSubtype="2" fill="hold" nodeType="withEffect">
                                  <p:stCondLst>
                                    <p:cond delay="0"/>
                                  </p:stCondLst>
                                  <p:childTnLst>
                                    <p:set>
                                      <p:cBhvr>
                                        <p:cTn id="35" dur="1" fill="hold">
                                          <p:stCondLst>
                                            <p:cond delay="0"/>
                                          </p:stCondLst>
                                        </p:cTn>
                                        <p:tgtEl>
                                          <p:spTgt spid="10246"/>
                                        </p:tgtEl>
                                        <p:attrNameLst>
                                          <p:attrName>style.visibility</p:attrName>
                                        </p:attrNameLst>
                                      </p:cBhvr>
                                      <p:to>
                                        <p:strVal val="visible"/>
                                      </p:to>
                                    </p:set>
                                    <p:anim calcmode="lin" valueType="num">
                                      <p:cBhvr additive="base">
                                        <p:cTn id="36" dur="500" fill="hold"/>
                                        <p:tgtEl>
                                          <p:spTgt spid="10246"/>
                                        </p:tgtEl>
                                        <p:attrNameLst>
                                          <p:attrName>ppt_x</p:attrName>
                                        </p:attrNameLst>
                                      </p:cBhvr>
                                      <p:tavLst>
                                        <p:tav tm="0">
                                          <p:val>
                                            <p:strVal val="1+#ppt_w/2"/>
                                          </p:val>
                                        </p:tav>
                                        <p:tav tm="100000">
                                          <p:val>
                                            <p:strVal val="#ppt_x"/>
                                          </p:val>
                                        </p:tav>
                                      </p:tavLst>
                                    </p:anim>
                                    <p:anim calcmode="lin" valueType="num">
                                      <p:cBhvr additive="base">
                                        <p:cTn id="37" dur="500" fill="hold"/>
                                        <p:tgtEl>
                                          <p:spTgt spid="10246"/>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xit" presetSubtype="8" fill="hold" nodeType="clickEffect">
                                  <p:stCondLst>
                                    <p:cond delay="0"/>
                                  </p:stCondLst>
                                  <p:childTnLst>
                                    <p:anim calcmode="lin" valueType="num">
                                      <p:cBhvr additive="base">
                                        <p:cTn id="41" dur="500"/>
                                        <p:tgtEl>
                                          <p:spTgt spid="10245"/>
                                        </p:tgtEl>
                                        <p:attrNameLst>
                                          <p:attrName>ppt_x</p:attrName>
                                        </p:attrNameLst>
                                      </p:cBhvr>
                                      <p:tavLst>
                                        <p:tav tm="0">
                                          <p:val>
                                            <p:strVal val="ppt_x"/>
                                          </p:val>
                                        </p:tav>
                                        <p:tav tm="100000">
                                          <p:val>
                                            <p:strVal val="0-ppt_w/2"/>
                                          </p:val>
                                        </p:tav>
                                      </p:tavLst>
                                    </p:anim>
                                    <p:anim calcmode="lin" valueType="num">
                                      <p:cBhvr additive="base">
                                        <p:cTn id="42" dur="500"/>
                                        <p:tgtEl>
                                          <p:spTgt spid="10245"/>
                                        </p:tgtEl>
                                        <p:attrNameLst>
                                          <p:attrName>ppt_y</p:attrName>
                                        </p:attrNameLst>
                                      </p:cBhvr>
                                      <p:tavLst>
                                        <p:tav tm="0">
                                          <p:val>
                                            <p:strVal val="ppt_y"/>
                                          </p:val>
                                        </p:tav>
                                        <p:tav tm="100000">
                                          <p:val>
                                            <p:strVal val="ppt_y"/>
                                          </p:val>
                                        </p:tav>
                                      </p:tavLst>
                                    </p:anim>
                                    <p:set>
                                      <p:cBhvr>
                                        <p:cTn id="43" dur="1" fill="hold">
                                          <p:stCondLst>
                                            <p:cond delay="499"/>
                                          </p:stCondLst>
                                        </p:cTn>
                                        <p:tgtEl>
                                          <p:spTgt spid="10245"/>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56" presetClass="path" presetSubtype="0" accel="50000" decel="50000" fill="hold" nodeType="clickEffect">
                                  <p:stCondLst>
                                    <p:cond delay="0"/>
                                  </p:stCondLst>
                                  <p:childTnLst>
                                    <p:animMotion origin="layout" path="M -0.04323 -0.00486 L 0.13593 -0.19357 " pathEditMode="relative" rAng="0" ptsTypes="AA">
                                      <p:cBhvr>
                                        <p:cTn id="47" dur="2000" fill="hold"/>
                                        <p:tgtEl>
                                          <p:spTgt spid="10246"/>
                                        </p:tgtEl>
                                        <p:attrNameLst>
                                          <p:attrName>ppt_x</p:attrName>
                                          <p:attrName>ppt_y</p:attrName>
                                        </p:attrNameLst>
                                      </p:cBhvr>
                                      <p:rCtr x="8958" y="-9436"/>
                                    </p:animMotion>
                                  </p:childTnLst>
                                </p:cTn>
                              </p:par>
                            </p:childTnLst>
                          </p:cTn>
                        </p:par>
                      </p:childTnLst>
                    </p:cTn>
                  </p:par>
                  <p:par>
                    <p:cTn id="48" fill="hold">
                      <p:stCondLst>
                        <p:cond delay="indefinite"/>
                      </p:stCondLst>
                      <p:childTnLst>
                        <p:par>
                          <p:cTn id="49" fill="hold">
                            <p:stCondLst>
                              <p:cond delay="0"/>
                            </p:stCondLst>
                            <p:childTnLst>
                              <p:par>
                                <p:cTn id="50" presetID="2" presetClass="entr" presetSubtype="8" fill="hold" nodeType="clickEffect">
                                  <p:stCondLst>
                                    <p:cond delay="0"/>
                                  </p:stCondLst>
                                  <p:childTnLst>
                                    <p:set>
                                      <p:cBhvr>
                                        <p:cTn id="51" dur="1" fill="hold">
                                          <p:stCondLst>
                                            <p:cond delay="0"/>
                                          </p:stCondLst>
                                        </p:cTn>
                                        <p:tgtEl>
                                          <p:spTgt spid="4"/>
                                        </p:tgtEl>
                                        <p:attrNameLst>
                                          <p:attrName>style.visibility</p:attrName>
                                        </p:attrNameLst>
                                      </p:cBhvr>
                                      <p:to>
                                        <p:strVal val="visible"/>
                                      </p:to>
                                    </p:set>
                                    <p:anim calcmode="lin" valueType="num">
                                      <p:cBhvr additive="base">
                                        <p:cTn id="52" dur="500" fill="hold"/>
                                        <p:tgtEl>
                                          <p:spTgt spid="4"/>
                                        </p:tgtEl>
                                        <p:attrNameLst>
                                          <p:attrName>ppt_x</p:attrName>
                                        </p:attrNameLst>
                                      </p:cBhvr>
                                      <p:tavLst>
                                        <p:tav tm="0">
                                          <p:val>
                                            <p:strVal val="0-#ppt_w/2"/>
                                          </p:val>
                                        </p:tav>
                                        <p:tav tm="100000">
                                          <p:val>
                                            <p:strVal val="#ppt_x"/>
                                          </p:val>
                                        </p:tav>
                                      </p:tavLst>
                                    </p:anim>
                                    <p:anim calcmode="lin" valueType="num">
                                      <p:cBhvr additive="base">
                                        <p:cTn id="53" dur="500" fill="hold"/>
                                        <p:tgtEl>
                                          <p:spTgt spid="4"/>
                                        </p:tgtEl>
                                        <p:attrNameLst>
                                          <p:attrName>ppt_y</p:attrName>
                                        </p:attrNameLst>
                                      </p:cBhvr>
                                      <p:tavLst>
                                        <p:tav tm="0">
                                          <p:val>
                                            <p:strVal val="#ppt_y"/>
                                          </p:val>
                                        </p:tav>
                                        <p:tav tm="100000">
                                          <p:val>
                                            <p:strVal val="#ppt_y"/>
                                          </p:val>
                                        </p:tav>
                                      </p:tavLst>
                                    </p:anim>
                                  </p:childTnLst>
                                </p:cTn>
                              </p:par>
                              <p:par>
                                <p:cTn id="54" presetID="2" presetClass="entr" presetSubtype="2" fill="hold" nodeType="withEffect">
                                  <p:stCondLst>
                                    <p:cond delay="0"/>
                                  </p:stCondLst>
                                  <p:childTnLst>
                                    <p:set>
                                      <p:cBhvr>
                                        <p:cTn id="55" dur="1" fill="hold">
                                          <p:stCondLst>
                                            <p:cond delay="0"/>
                                          </p:stCondLst>
                                        </p:cTn>
                                        <p:tgtEl>
                                          <p:spTgt spid="11"/>
                                        </p:tgtEl>
                                        <p:attrNameLst>
                                          <p:attrName>style.visibility</p:attrName>
                                        </p:attrNameLst>
                                      </p:cBhvr>
                                      <p:to>
                                        <p:strVal val="visible"/>
                                      </p:to>
                                    </p:set>
                                    <p:anim calcmode="lin" valueType="num">
                                      <p:cBhvr additive="base">
                                        <p:cTn id="56" dur="500" fill="hold"/>
                                        <p:tgtEl>
                                          <p:spTgt spid="11"/>
                                        </p:tgtEl>
                                        <p:attrNameLst>
                                          <p:attrName>ppt_x</p:attrName>
                                        </p:attrNameLst>
                                      </p:cBhvr>
                                      <p:tavLst>
                                        <p:tav tm="0">
                                          <p:val>
                                            <p:strVal val="1+#ppt_w/2"/>
                                          </p:val>
                                        </p:tav>
                                        <p:tav tm="100000">
                                          <p:val>
                                            <p:strVal val="#ppt_x"/>
                                          </p:val>
                                        </p:tav>
                                      </p:tavLst>
                                    </p:anim>
                                    <p:anim calcmode="lin" valueType="num">
                                      <p:cBhvr additive="base">
                                        <p:cTn id="57"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243962" y="1680020"/>
            <a:ext cx="8792534" cy="646331"/>
          </a:xfrm>
          <a:prstGeom prst="rect">
            <a:avLst/>
          </a:prstGeom>
          <a:noFill/>
        </p:spPr>
        <p:txBody>
          <a:bodyPr wrap="square" rtlCol="0">
            <a:spAutoFit/>
          </a:bodyPr>
          <a:lstStyle/>
          <a:p>
            <a:r>
              <a:rPr lang="zh-CN" altLang="en-US" sz="3600" b="1" dirty="0" smtClean="0">
                <a:latin typeface="方正姚体" panose="02010601030101010101" pitchFamily="2" charset="-122"/>
                <a:ea typeface="方正姚体" panose="02010601030101010101" pitchFamily="2" charset="-122"/>
              </a:rPr>
              <a:t>（四）土地增值税的清算流程</a:t>
            </a:r>
            <a:r>
              <a:rPr lang="en-US" altLang="zh-CN" sz="3600" b="1" dirty="0" smtClean="0">
                <a:latin typeface="方正姚体" panose="02010601030101010101" pitchFamily="2" charset="-122"/>
                <a:ea typeface="方正姚体" panose="02010601030101010101" pitchFamily="2" charset="-122"/>
              </a:rPr>
              <a:t>—</a:t>
            </a:r>
            <a:r>
              <a:rPr lang="zh-CN" altLang="en-US" sz="3600" b="1" dirty="0" smtClean="0">
                <a:latin typeface="方正姚体" panose="02010601030101010101" pitchFamily="2" charset="-122"/>
                <a:ea typeface="方正姚体" panose="02010601030101010101" pitchFamily="2" charset="-122"/>
              </a:rPr>
              <a:t>扣除项目</a:t>
            </a:r>
            <a:endParaRPr lang="zh-CN" altLang="en-US" sz="3600" b="1" dirty="0">
              <a:latin typeface="方正姚体" panose="02010601030101010101" pitchFamily="2" charset="-122"/>
              <a:ea typeface="方正姚体" panose="02010601030101010101" pitchFamily="2" charset="-122"/>
            </a:endParaRPr>
          </a:p>
        </p:txBody>
      </p:sp>
      <p:pic>
        <p:nvPicPr>
          <p:cNvPr id="10243" name="Picture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038341" y="1680020"/>
            <a:ext cx="6619875" cy="4730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3" name="对象 2"/>
          <p:cNvGraphicFramePr>
            <a:graphicFrameLocks noChangeAspect="1"/>
          </p:cNvGraphicFramePr>
          <p:nvPr/>
        </p:nvGraphicFramePr>
        <p:xfrm>
          <a:off x="1048469" y="4350618"/>
          <a:ext cx="6619875" cy="590550"/>
        </p:xfrm>
        <a:graphic>
          <a:graphicData uri="http://schemas.openxmlformats.org/presentationml/2006/ole">
            <mc:AlternateContent xmlns:mc="http://schemas.openxmlformats.org/markup-compatibility/2006">
              <mc:Choice xmlns:v="urn:schemas-microsoft-com:vml" Requires="v">
                <p:oleObj spid="_x0000_s11299" name="Visio" r:id="rId2" imgW="8839200" imgH="800100" progId="Visio.Drawing.11">
                  <p:link updateAutomatic="1"/>
                </p:oleObj>
              </mc:Choice>
              <mc:Fallback>
                <p:oleObj name="Visio" r:id="rId2" imgW="8839200" imgH="800100" progId="Visio.Drawing.11">
                  <p:link updateAutomatic="1"/>
                  <p:pic>
                    <p:nvPicPr>
                      <p:cNvPr id="0" name="图片 11298"/>
                      <p:cNvPicPr/>
                      <p:nvPr/>
                    </p:nvPicPr>
                    <p:blipFill>
                      <a:blip r:embed="rId3"/>
                      <a:stretch>
                        <a:fillRect/>
                      </a:stretch>
                    </p:blipFill>
                    <p:spPr>
                      <a:xfrm>
                        <a:off x="1048469" y="4350618"/>
                        <a:ext cx="6619875" cy="590550"/>
                      </a:xfrm>
                      <a:prstGeom prst="rect">
                        <a:avLst/>
                      </a:prstGeom>
                    </p:spPr>
                  </p:pic>
                </p:oleObj>
              </mc:Fallback>
            </mc:AlternateContent>
          </a:graphicData>
        </a:graphic>
      </p:graphicFrame>
      <p:pic>
        <p:nvPicPr>
          <p:cNvPr id="1126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962" y="2477104"/>
            <a:ext cx="8774306" cy="31588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35696" y="4045395"/>
            <a:ext cx="2438003" cy="3885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图片 4" descr="屏幕剪辑"/>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8662" y="2564904"/>
            <a:ext cx="7341796" cy="3240360"/>
          </a:xfrm>
          <a:prstGeom prst="rect">
            <a:avLst/>
          </a:prstGeom>
        </p:spPr>
      </p:pic>
      <p:pic>
        <p:nvPicPr>
          <p:cNvPr id="13"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55776" y="5805264"/>
            <a:ext cx="4004990" cy="908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右箭头 5"/>
          <p:cNvSpPr/>
          <p:nvPr/>
        </p:nvSpPr>
        <p:spPr>
          <a:xfrm rot="16200000">
            <a:off x="6341301" y="5980180"/>
            <a:ext cx="809336" cy="459506"/>
          </a:xfrm>
          <a:prstGeom prst="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zh-CN" altLang="en-US"/>
          </a:p>
        </p:txBody>
      </p:sp>
      <p:sp>
        <p:nvSpPr>
          <p:cNvPr id="12" name="标题 1"/>
          <p:cNvSpPr txBox="1"/>
          <p:nvPr/>
        </p:nvSpPr>
        <p:spPr>
          <a:xfrm>
            <a:off x="107505" y="408372"/>
            <a:ext cx="8856984" cy="103942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r>
              <a:rPr lang="zh-CN" altLang="en-US" sz="4400" b="1" dirty="0" smtClean="0">
                <a:solidFill>
                  <a:schemeClr val="tx1"/>
                </a:solidFill>
                <a:latin typeface="方正姚体" panose="02010601030101010101" pitchFamily="2" charset="-122"/>
                <a:ea typeface="方正姚体" panose="02010601030101010101" pitchFamily="2" charset="-122"/>
              </a:rPr>
              <a:t>三、房地产企业土地增值税清算</a:t>
            </a:r>
            <a:endParaRPr lang="zh-CN" altLang="en-US" sz="4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6"/>
                                        </p:tgtEl>
                                      </p:cBhvr>
                                    </p:animEffect>
                                    <p:set>
                                      <p:cBhvr>
                                        <p:cTn id="7" dur="1" fill="hold">
                                          <p:stCondLst>
                                            <p:cond delay="499"/>
                                          </p:stCondLst>
                                        </p:cTn>
                                        <p:tgtEl>
                                          <p:spTgt spid="1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0-#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0"/>
                                  </p:stCondLst>
                                  <p:childTnLst>
                                    <p:set>
                                      <p:cBhvr>
                                        <p:cTn id="15" dur="1" fill="hold">
                                          <p:stCondLst>
                                            <p:cond delay="0"/>
                                          </p:stCondLst>
                                        </p:cTn>
                                        <p:tgtEl>
                                          <p:spTgt spid="10243"/>
                                        </p:tgtEl>
                                        <p:attrNameLst>
                                          <p:attrName>style.visibility</p:attrName>
                                        </p:attrNameLst>
                                      </p:cBhvr>
                                      <p:to>
                                        <p:strVal val="visible"/>
                                      </p:to>
                                    </p:set>
                                    <p:anim calcmode="lin" valueType="num">
                                      <p:cBhvr additive="base">
                                        <p:cTn id="16" dur="500" fill="hold"/>
                                        <p:tgtEl>
                                          <p:spTgt spid="10243"/>
                                        </p:tgtEl>
                                        <p:attrNameLst>
                                          <p:attrName>ppt_x</p:attrName>
                                        </p:attrNameLst>
                                      </p:cBhvr>
                                      <p:tavLst>
                                        <p:tav tm="0">
                                          <p:val>
                                            <p:strVal val="0-#ppt_w/2"/>
                                          </p:val>
                                        </p:tav>
                                        <p:tav tm="100000">
                                          <p:val>
                                            <p:strVal val="#ppt_x"/>
                                          </p:val>
                                        </p:tav>
                                      </p:tavLst>
                                    </p:anim>
                                    <p:anim calcmode="lin" valueType="num">
                                      <p:cBhvr additive="base">
                                        <p:cTn id="17" dur="500" fill="hold"/>
                                        <p:tgtEl>
                                          <p:spTgt spid="10243"/>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xit" presetSubtype="2" fill="hold" nodeType="clickEffect">
                                  <p:stCondLst>
                                    <p:cond delay="0"/>
                                  </p:stCondLst>
                                  <p:childTnLst>
                                    <p:anim calcmode="lin" valueType="num">
                                      <p:cBhvr additive="base">
                                        <p:cTn id="21" dur="500"/>
                                        <p:tgtEl>
                                          <p:spTgt spid="10243"/>
                                        </p:tgtEl>
                                        <p:attrNameLst>
                                          <p:attrName>ppt_x</p:attrName>
                                        </p:attrNameLst>
                                      </p:cBhvr>
                                      <p:tavLst>
                                        <p:tav tm="0">
                                          <p:val>
                                            <p:strVal val="ppt_x"/>
                                          </p:val>
                                        </p:tav>
                                        <p:tav tm="100000">
                                          <p:val>
                                            <p:strVal val="1+ppt_w/2"/>
                                          </p:val>
                                        </p:tav>
                                      </p:tavLst>
                                    </p:anim>
                                    <p:anim calcmode="lin" valueType="num">
                                      <p:cBhvr additive="base">
                                        <p:cTn id="22" dur="500"/>
                                        <p:tgtEl>
                                          <p:spTgt spid="10243"/>
                                        </p:tgtEl>
                                        <p:attrNameLst>
                                          <p:attrName>ppt_y</p:attrName>
                                        </p:attrNameLst>
                                      </p:cBhvr>
                                      <p:tavLst>
                                        <p:tav tm="0">
                                          <p:val>
                                            <p:strVal val="ppt_y"/>
                                          </p:val>
                                        </p:tav>
                                        <p:tav tm="100000">
                                          <p:val>
                                            <p:strVal val="ppt_y"/>
                                          </p:val>
                                        </p:tav>
                                      </p:tavLst>
                                    </p:anim>
                                    <p:set>
                                      <p:cBhvr>
                                        <p:cTn id="23" dur="1" fill="hold">
                                          <p:stCondLst>
                                            <p:cond delay="499"/>
                                          </p:stCondLst>
                                        </p:cTn>
                                        <p:tgtEl>
                                          <p:spTgt spid="10243"/>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64" presetClass="path" presetSubtype="0" accel="50000" decel="50000" fill="hold" nodeType="clickEffect">
                                  <p:stCondLst>
                                    <p:cond delay="0"/>
                                  </p:stCondLst>
                                  <p:childTnLst>
                                    <p:animMotion origin="layout" path="M 3.61111E-6 2.44218E-6 L 3.61111E-6 -0.3883 " pathEditMode="relative" rAng="0" ptsTypes="AA">
                                      <p:cBhvr>
                                        <p:cTn id="27" dur="2000" fill="hold"/>
                                        <p:tgtEl>
                                          <p:spTgt spid="3"/>
                                        </p:tgtEl>
                                        <p:attrNameLst>
                                          <p:attrName>ppt_x</p:attrName>
                                          <p:attrName>ppt_y</p:attrName>
                                        </p:attrNameLst>
                                      </p:cBhvr>
                                      <p:rCtr x="0" y="-19426"/>
                                    </p:animMotion>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nodeType="clickEffect">
                                  <p:stCondLst>
                                    <p:cond delay="0"/>
                                  </p:stCondLst>
                                  <p:childTnLst>
                                    <p:set>
                                      <p:cBhvr>
                                        <p:cTn id="31" dur="1" fill="hold">
                                          <p:stCondLst>
                                            <p:cond delay="0"/>
                                          </p:stCondLst>
                                        </p:cTn>
                                        <p:tgtEl>
                                          <p:spTgt spid="11266"/>
                                        </p:tgtEl>
                                        <p:attrNameLst>
                                          <p:attrName>style.visibility</p:attrName>
                                        </p:attrNameLst>
                                      </p:cBhvr>
                                      <p:to>
                                        <p:strVal val="visible"/>
                                      </p:to>
                                    </p:set>
                                    <p:anim calcmode="lin" valueType="num">
                                      <p:cBhvr additive="base">
                                        <p:cTn id="32" dur="500" fill="hold"/>
                                        <p:tgtEl>
                                          <p:spTgt spid="11266"/>
                                        </p:tgtEl>
                                        <p:attrNameLst>
                                          <p:attrName>ppt_x</p:attrName>
                                        </p:attrNameLst>
                                      </p:cBhvr>
                                      <p:tavLst>
                                        <p:tav tm="0">
                                          <p:val>
                                            <p:strVal val="0-#ppt_w/2"/>
                                          </p:val>
                                        </p:tav>
                                        <p:tav tm="100000">
                                          <p:val>
                                            <p:strVal val="#ppt_x"/>
                                          </p:val>
                                        </p:tav>
                                      </p:tavLst>
                                    </p:anim>
                                    <p:anim calcmode="lin" valueType="num">
                                      <p:cBhvr additive="base">
                                        <p:cTn id="33" dur="500" fill="hold"/>
                                        <p:tgtEl>
                                          <p:spTgt spid="11266"/>
                                        </p:tgtEl>
                                        <p:attrNameLst>
                                          <p:attrName>ppt_y</p:attrName>
                                        </p:attrNameLst>
                                      </p:cBhvr>
                                      <p:tavLst>
                                        <p:tav tm="0">
                                          <p:val>
                                            <p:strVal val="#ppt_y"/>
                                          </p:val>
                                        </p:tav>
                                        <p:tav tm="100000">
                                          <p:val>
                                            <p:strVal val="#ppt_y"/>
                                          </p:val>
                                        </p:tav>
                                      </p:tavLst>
                                    </p:anim>
                                  </p:childTnLst>
                                </p:cTn>
                              </p:par>
                              <p:par>
                                <p:cTn id="34" presetID="2" presetClass="entr" presetSubtype="8" fill="hold" nodeType="withEffect">
                                  <p:stCondLst>
                                    <p:cond delay="0"/>
                                  </p:stCondLst>
                                  <p:childTnLst>
                                    <p:set>
                                      <p:cBhvr>
                                        <p:cTn id="35" dur="1" fill="hold">
                                          <p:stCondLst>
                                            <p:cond delay="0"/>
                                          </p:stCondLst>
                                        </p:cTn>
                                        <p:tgtEl>
                                          <p:spTgt spid="11267"/>
                                        </p:tgtEl>
                                        <p:attrNameLst>
                                          <p:attrName>style.visibility</p:attrName>
                                        </p:attrNameLst>
                                      </p:cBhvr>
                                      <p:to>
                                        <p:strVal val="visible"/>
                                      </p:to>
                                    </p:set>
                                    <p:anim calcmode="lin" valueType="num">
                                      <p:cBhvr additive="base">
                                        <p:cTn id="36" dur="500" fill="hold"/>
                                        <p:tgtEl>
                                          <p:spTgt spid="11267"/>
                                        </p:tgtEl>
                                        <p:attrNameLst>
                                          <p:attrName>ppt_x</p:attrName>
                                        </p:attrNameLst>
                                      </p:cBhvr>
                                      <p:tavLst>
                                        <p:tav tm="0">
                                          <p:val>
                                            <p:strVal val="0-#ppt_w/2"/>
                                          </p:val>
                                        </p:tav>
                                        <p:tav tm="100000">
                                          <p:val>
                                            <p:strVal val="#ppt_x"/>
                                          </p:val>
                                        </p:tav>
                                      </p:tavLst>
                                    </p:anim>
                                    <p:anim calcmode="lin" valueType="num">
                                      <p:cBhvr additive="base">
                                        <p:cTn id="37" dur="500" fill="hold"/>
                                        <p:tgtEl>
                                          <p:spTgt spid="11267"/>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xit" presetSubtype="2" fill="hold" nodeType="clickEffect">
                                  <p:stCondLst>
                                    <p:cond delay="0"/>
                                  </p:stCondLst>
                                  <p:childTnLst>
                                    <p:anim calcmode="lin" valueType="num">
                                      <p:cBhvr additive="base">
                                        <p:cTn id="41" dur="500"/>
                                        <p:tgtEl>
                                          <p:spTgt spid="11266"/>
                                        </p:tgtEl>
                                        <p:attrNameLst>
                                          <p:attrName>ppt_x</p:attrName>
                                        </p:attrNameLst>
                                      </p:cBhvr>
                                      <p:tavLst>
                                        <p:tav tm="0">
                                          <p:val>
                                            <p:strVal val="ppt_x"/>
                                          </p:val>
                                        </p:tav>
                                        <p:tav tm="100000">
                                          <p:val>
                                            <p:strVal val="1+ppt_w/2"/>
                                          </p:val>
                                        </p:tav>
                                      </p:tavLst>
                                    </p:anim>
                                    <p:anim calcmode="lin" valueType="num">
                                      <p:cBhvr additive="base">
                                        <p:cTn id="42" dur="500"/>
                                        <p:tgtEl>
                                          <p:spTgt spid="11266"/>
                                        </p:tgtEl>
                                        <p:attrNameLst>
                                          <p:attrName>ppt_y</p:attrName>
                                        </p:attrNameLst>
                                      </p:cBhvr>
                                      <p:tavLst>
                                        <p:tav tm="0">
                                          <p:val>
                                            <p:strVal val="ppt_y"/>
                                          </p:val>
                                        </p:tav>
                                        <p:tav tm="100000">
                                          <p:val>
                                            <p:strVal val="ppt_y"/>
                                          </p:val>
                                        </p:tav>
                                      </p:tavLst>
                                    </p:anim>
                                    <p:set>
                                      <p:cBhvr>
                                        <p:cTn id="43" dur="1" fill="hold">
                                          <p:stCondLst>
                                            <p:cond delay="499"/>
                                          </p:stCondLst>
                                        </p:cTn>
                                        <p:tgtEl>
                                          <p:spTgt spid="11266"/>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56" presetClass="path" presetSubtype="0" accel="50000" decel="50000" fill="hold" nodeType="clickEffect">
                                  <p:stCondLst>
                                    <p:cond delay="0"/>
                                  </p:stCondLst>
                                  <p:childTnLst>
                                    <p:animMotion origin="layout" path="M 2.22222E-6 -3.81129E-6 L 0.12656 -0.28584 " pathEditMode="relative" rAng="0" ptsTypes="AA">
                                      <p:cBhvr>
                                        <p:cTn id="47" dur="2000" fill="hold"/>
                                        <p:tgtEl>
                                          <p:spTgt spid="11267"/>
                                        </p:tgtEl>
                                        <p:attrNameLst>
                                          <p:attrName>ppt_x</p:attrName>
                                          <p:attrName>ppt_y</p:attrName>
                                        </p:attrNameLst>
                                      </p:cBhvr>
                                      <p:rCtr x="6319" y="-14292"/>
                                    </p:animMotion>
                                  </p:childTnLst>
                                </p:cTn>
                              </p:par>
                            </p:childTnLst>
                          </p:cTn>
                        </p:par>
                      </p:childTnLst>
                    </p:cTn>
                  </p:par>
                  <p:par>
                    <p:cTn id="48" fill="hold">
                      <p:stCondLst>
                        <p:cond delay="indefinite"/>
                      </p:stCondLst>
                      <p:childTnLst>
                        <p:par>
                          <p:cTn id="49" fill="hold">
                            <p:stCondLst>
                              <p:cond delay="0"/>
                            </p:stCondLst>
                            <p:childTnLst>
                              <p:par>
                                <p:cTn id="50" presetID="2" presetClass="entr" presetSubtype="8" fill="hold" nodeType="click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additive="base">
                                        <p:cTn id="52" dur="500" fill="hold"/>
                                        <p:tgtEl>
                                          <p:spTgt spid="13"/>
                                        </p:tgtEl>
                                        <p:attrNameLst>
                                          <p:attrName>ppt_x</p:attrName>
                                        </p:attrNameLst>
                                      </p:cBhvr>
                                      <p:tavLst>
                                        <p:tav tm="0">
                                          <p:val>
                                            <p:strVal val="0-#ppt_w/2"/>
                                          </p:val>
                                        </p:tav>
                                        <p:tav tm="100000">
                                          <p:val>
                                            <p:strVal val="#ppt_x"/>
                                          </p:val>
                                        </p:tav>
                                      </p:tavLst>
                                    </p:anim>
                                    <p:anim calcmode="lin" valueType="num">
                                      <p:cBhvr additive="base">
                                        <p:cTn id="53" dur="500" fill="hold"/>
                                        <p:tgtEl>
                                          <p:spTgt spid="13"/>
                                        </p:tgtEl>
                                        <p:attrNameLst>
                                          <p:attrName>ppt_y</p:attrName>
                                        </p:attrNameLst>
                                      </p:cBhvr>
                                      <p:tavLst>
                                        <p:tav tm="0">
                                          <p:val>
                                            <p:strVal val="#ppt_y"/>
                                          </p:val>
                                        </p:tav>
                                        <p:tav tm="100000">
                                          <p:val>
                                            <p:strVal val="#ppt_y"/>
                                          </p:val>
                                        </p:tav>
                                      </p:tavLst>
                                    </p:anim>
                                  </p:childTnLst>
                                </p:cTn>
                              </p:par>
                              <p:par>
                                <p:cTn id="54" presetID="2" presetClass="entr" presetSubtype="1" fill="hold" nodeType="withEffect">
                                  <p:stCondLst>
                                    <p:cond delay="0"/>
                                  </p:stCondLst>
                                  <p:childTnLst>
                                    <p:set>
                                      <p:cBhvr>
                                        <p:cTn id="55" dur="1" fill="hold">
                                          <p:stCondLst>
                                            <p:cond delay="0"/>
                                          </p:stCondLst>
                                        </p:cTn>
                                        <p:tgtEl>
                                          <p:spTgt spid="5"/>
                                        </p:tgtEl>
                                        <p:attrNameLst>
                                          <p:attrName>style.visibility</p:attrName>
                                        </p:attrNameLst>
                                      </p:cBhvr>
                                      <p:to>
                                        <p:strVal val="visible"/>
                                      </p:to>
                                    </p:set>
                                    <p:anim calcmode="lin" valueType="num">
                                      <p:cBhvr additive="base">
                                        <p:cTn id="56" dur="500" fill="hold"/>
                                        <p:tgtEl>
                                          <p:spTgt spid="5"/>
                                        </p:tgtEl>
                                        <p:attrNameLst>
                                          <p:attrName>ppt_x</p:attrName>
                                        </p:attrNameLst>
                                      </p:cBhvr>
                                      <p:tavLst>
                                        <p:tav tm="0">
                                          <p:val>
                                            <p:strVal val="#ppt_x"/>
                                          </p:val>
                                        </p:tav>
                                        <p:tav tm="100000">
                                          <p:val>
                                            <p:strVal val="#ppt_x"/>
                                          </p:val>
                                        </p:tav>
                                      </p:tavLst>
                                    </p:anim>
                                    <p:anim calcmode="lin" valueType="num">
                                      <p:cBhvr additive="base">
                                        <p:cTn id="57" dur="500" fill="hold"/>
                                        <p:tgtEl>
                                          <p:spTgt spid="5"/>
                                        </p:tgtEl>
                                        <p:attrNameLst>
                                          <p:attrName>ppt_y</p:attrName>
                                        </p:attrNameLst>
                                      </p:cBhvr>
                                      <p:tavLst>
                                        <p:tav tm="0">
                                          <p:val>
                                            <p:strVal val="0-#ppt_h/2"/>
                                          </p:val>
                                        </p:tav>
                                        <p:tav tm="100000">
                                          <p:val>
                                            <p:strVal val="#ppt_y"/>
                                          </p:val>
                                        </p:tav>
                                      </p:tavLst>
                                    </p:anim>
                                  </p:childTnLst>
                                </p:cTn>
                              </p:par>
                              <p:par>
                                <p:cTn id="58" presetID="2" presetClass="entr" presetSubtype="4" fill="hold" grpId="0" nodeType="withEffect">
                                  <p:stCondLst>
                                    <p:cond delay="600"/>
                                  </p:stCondLst>
                                  <p:childTnLst>
                                    <p:set>
                                      <p:cBhvr>
                                        <p:cTn id="59" dur="1" fill="hold">
                                          <p:stCondLst>
                                            <p:cond delay="0"/>
                                          </p:stCondLst>
                                        </p:cTn>
                                        <p:tgtEl>
                                          <p:spTgt spid="6"/>
                                        </p:tgtEl>
                                        <p:attrNameLst>
                                          <p:attrName>style.visibility</p:attrName>
                                        </p:attrNameLst>
                                      </p:cBhvr>
                                      <p:to>
                                        <p:strVal val="visible"/>
                                      </p:to>
                                    </p:set>
                                    <p:anim calcmode="lin" valueType="num">
                                      <p:cBhvr additive="base">
                                        <p:cTn id="60" dur="500" fill="hold"/>
                                        <p:tgtEl>
                                          <p:spTgt spid="6"/>
                                        </p:tgtEl>
                                        <p:attrNameLst>
                                          <p:attrName>ppt_x</p:attrName>
                                        </p:attrNameLst>
                                      </p:cBhvr>
                                      <p:tavLst>
                                        <p:tav tm="0">
                                          <p:val>
                                            <p:strVal val="#ppt_x"/>
                                          </p:val>
                                        </p:tav>
                                        <p:tav tm="100000">
                                          <p:val>
                                            <p:strVal val="#ppt_x"/>
                                          </p:val>
                                        </p:tav>
                                      </p:tavLst>
                                    </p:anim>
                                    <p:anim calcmode="lin" valueType="num">
                                      <p:cBhvr additive="base">
                                        <p:cTn id="61"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标题 1"/>
          <p:cNvSpPr txBox="1"/>
          <p:nvPr/>
        </p:nvSpPr>
        <p:spPr>
          <a:xfrm>
            <a:off x="107505" y="408372"/>
            <a:ext cx="8856984" cy="103942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r>
              <a:rPr lang="zh-CN" altLang="en-US" sz="4400" b="1" dirty="0" smtClean="0">
                <a:solidFill>
                  <a:schemeClr val="tx1"/>
                </a:solidFill>
                <a:latin typeface="方正姚体" panose="02010601030101010101" pitchFamily="2" charset="-122"/>
                <a:ea typeface="方正姚体" panose="02010601030101010101" pitchFamily="2" charset="-122"/>
              </a:rPr>
              <a:t>三、房地产企业土地增值税清算</a:t>
            </a:r>
            <a:endParaRPr lang="zh-CN" altLang="en-US" sz="4400" b="1" dirty="0"/>
          </a:p>
        </p:txBody>
      </p:sp>
      <p:pic>
        <p:nvPicPr>
          <p:cNvPr id="10243" name="Picture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038341" y="1680020"/>
            <a:ext cx="6619875" cy="4730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TextBox 15"/>
          <p:cNvSpPr txBox="1"/>
          <p:nvPr/>
        </p:nvSpPr>
        <p:spPr>
          <a:xfrm>
            <a:off x="243962" y="1680020"/>
            <a:ext cx="8792534" cy="646331"/>
          </a:xfrm>
          <a:prstGeom prst="rect">
            <a:avLst/>
          </a:prstGeom>
          <a:noFill/>
        </p:spPr>
        <p:txBody>
          <a:bodyPr wrap="square" rtlCol="0">
            <a:spAutoFit/>
          </a:bodyPr>
          <a:lstStyle/>
          <a:p>
            <a:r>
              <a:rPr lang="zh-CN" altLang="en-US" sz="3600" b="1" dirty="0" smtClean="0">
                <a:latin typeface="方正姚体" panose="02010601030101010101" pitchFamily="2" charset="-122"/>
                <a:ea typeface="方正姚体" panose="02010601030101010101" pitchFamily="2" charset="-122"/>
              </a:rPr>
              <a:t>（四）土地增值税的清算流程</a:t>
            </a:r>
            <a:r>
              <a:rPr lang="en-US" altLang="zh-CN" sz="3600" b="1" dirty="0" smtClean="0">
                <a:latin typeface="方正姚体" panose="02010601030101010101" pitchFamily="2" charset="-122"/>
                <a:ea typeface="方正姚体" panose="02010601030101010101" pitchFamily="2" charset="-122"/>
              </a:rPr>
              <a:t>—</a:t>
            </a:r>
            <a:r>
              <a:rPr lang="zh-CN" altLang="en-US" sz="3600" b="1" dirty="0" smtClean="0">
                <a:latin typeface="方正姚体" panose="02010601030101010101" pitchFamily="2" charset="-122"/>
                <a:ea typeface="方正姚体" panose="02010601030101010101" pitchFamily="2" charset="-122"/>
              </a:rPr>
              <a:t>扣除项目</a:t>
            </a:r>
            <a:endParaRPr lang="zh-CN" altLang="en-US" sz="3600" b="1" dirty="0">
              <a:latin typeface="方正姚体" panose="02010601030101010101" pitchFamily="2" charset="-122"/>
              <a:ea typeface="方正姚体" panose="02010601030101010101" pitchFamily="2" charset="-122"/>
            </a:endParaRPr>
          </a:p>
        </p:txBody>
      </p:sp>
      <p:graphicFrame>
        <p:nvGraphicFramePr>
          <p:cNvPr id="3" name="对象 2"/>
          <p:cNvGraphicFramePr>
            <a:graphicFrameLocks noChangeAspect="1"/>
          </p:cNvGraphicFramePr>
          <p:nvPr/>
        </p:nvGraphicFramePr>
        <p:xfrm>
          <a:off x="1048469" y="4350618"/>
          <a:ext cx="6619875" cy="590550"/>
        </p:xfrm>
        <a:graphic>
          <a:graphicData uri="http://schemas.openxmlformats.org/presentationml/2006/ole">
            <mc:AlternateContent xmlns:mc="http://schemas.openxmlformats.org/markup-compatibility/2006">
              <mc:Choice xmlns:v="urn:schemas-microsoft-com:vml" Requires="v">
                <p:oleObj spid="_x0000_s12323" name="Visio" r:id="rId2" imgW="8839200" imgH="800100" progId="Visio.Drawing.11">
                  <p:link updateAutomatic="1"/>
                </p:oleObj>
              </mc:Choice>
              <mc:Fallback>
                <p:oleObj name="Visio" r:id="rId2" imgW="8839200" imgH="800100" progId="Visio.Drawing.11">
                  <p:link updateAutomatic="1"/>
                  <p:pic>
                    <p:nvPicPr>
                      <p:cNvPr id="0" name="图片 12322"/>
                      <p:cNvPicPr/>
                      <p:nvPr/>
                    </p:nvPicPr>
                    <p:blipFill>
                      <a:blip r:embed="rId3"/>
                      <a:stretch>
                        <a:fillRect/>
                      </a:stretch>
                    </p:blipFill>
                    <p:spPr>
                      <a:xfrm>
                        <a:off x="1048469" y="4350618"/>
                        <a:ext cx="6619875" cy="590550"/>
                      </a:xfrm>
                      <a:prstGeom prst="rect">
                        <a:avLst/>
                      </a:prstGeom>
                    </p:spPr>
                  </p:pic>
                </p:oleObj>
              </mc:Fallback>
            </mc:AlternateContent>
          </a:graphicData>
        </a:graphic>
      </p:graphicFrame>
      <p:pic>
        <p:nvPicPr>
          <p:cNvPr id="1229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512" y="2268322"/>
            <a:ext cx="8424366" cy="3032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63688" y="4149080"/>
            <a:ext cx="2293987" cy="368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图片 3" descr="屏幕剪辑"/>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9512" y="869639"/>
            <a:ext cx="6049220" cy="5934904"/>
          </a:xfrm>
          <a:prstGeom prst="rect">
            <a:avLst/>
          </a:prstGeom>
        </p:spPr>
      </p:pic>
      <p:pic>
        <p:nvPicPr>
          <p:cNvPr id="12292"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99341" y="3874930"/>
            <a:ext cx="2317750" cy="1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右箭头 6"/>
          <p:cNvSpPr/>
          <p:nvPr/>
        </p:nvSpPr>
        <p:spPr>
          <a:xfrm rot="10800000">
            <a:off x="6517218" y="3284983"/>
            <a:ext cx="2159237" cy="552107"/>
          </a:xfrm>
          <a:prstGeom prst="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6"/>
                                        </p:tgtEl>
                                      </p:cBhvr>
                                    </p:animEffect>
                                    <p:set>
                                      <p:cBhvr>
                                        <p:cTn id="7" dur="1" fill="hold">
                                          <p:stCondLst>
                                            <p:cond delay="499"/>
                                          </p:stCondLst>
                                        </p:cTn>
                                        <p:tgtEl>
                                          <p:spTgt spid="1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0-#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0"/>
                                  </p:stCondLst>
                                  <p:childTnLst>
                                    <p:set>
                                      <p:cBhvr>
                                        <p:cTn id="15" dur="1" fill="hold">
                                          <p:stCondLst>
                                            <p:cond delay="0"/>
                                          </p:stCondLst>
                                        </p:cTn>
                                        <p:tgtEl>
                                          <p:spTgt spid="10243"/>
                                        </p:tgtEl>
                                        <p:attrNameLst>
                                          <p:attrName>style.visibility</p:attrName>
                                        </p:attrNameLst>
                                      </p:cBhvr>
                                      <p:to>
                                        <p:strVal val="visible"/>
                                      </p:to>
                                    </p:set>
                                    <p:anim calcmode="lin" valueType="num">
                                      <p:cBhvr additive="base">
                                        <p:cTn id="16" dur="500" fill="hold"/>
                                        <p:tgtEl>
                                          <p:spTgt spid="10243"/>
                                        </p:tgtEl>
                                        <p:attrNameLst>
                                          <p:attrName>ppt_x</p:attrName>
                                        </p:attrNameLst>
                                      </p:cBhvr>
                                      <p:tavLst>
                                        <p:tav tm="0">
                                          <p:val>
                                            <p:strVal val="0-#ppt_w/2"/>
                                          </p:val>
                                        </p:tav>
                                        <p:tav tm="100000">
                                          <p:val>
                                            <p:strVal val="#ppt_x"/>
                                          </p:val>
                                        </p:tav>
                                      </p:tavLst>
                                    </p:anim>
                                    <p:anim calcmode="lin" valueType="num">
                                      <p:cBhvr additive="base">
                                        <p:cTn id="17" dur="500" fill="hold"/>
                                        <p:tgtEl>
                                          <p:spTgt spid="10243"/>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xit" presetSubtype="2" fill="hold" nodeType="clickEffect">
                                  <p:stCondLst>
                                    <p:cond delay="0"/>
                                  </p:stCondLst>
                                  <p:childTnLst>
                                    <p:anim calcmode="lin" valueType="num">
                                      <p:cBhvr additive="base">
                                        <p:cTn id="21" dur="500"/>
                                        <p:tgtEl>
                                          <p:spTgt spid="10243"/>
                                        </p:tgtEl>
                                        <p:attrNameLst>
                                          <p:attrName>ppt_x</p:attrName>
                                        </p:attrNameLst>
                                      </p:cBhvr>
                                      <p:tavLst>
                                        <p:tav tm="0">
                                          <p:val>
                                            <p:strVal val="ppt_x"/>
                                          </p:val>
                                        </p:tav>
                                        <p:tav tm="100000">
                                          <p:val>
                                            <p:strVal val="1+ppt_w/2"/>
                                          </p:val>
                                        </p:tav>
                                      </p:tavLst>
                                    </p:anim>
                                    <p:anim calcmode="lin" valueType="num">
                                      <p:cBhvr additive="base">
                                        <p:cTn id="22" dur="500"/>
                                        <p:tgtEl>
                                          <p:spTgt spid="10243"/>
                                        </p:tgtEl>
                                        <p:attrNameLst>
                                          <p:attrName>ppt_y</p:attrName>
                                        </p:attrNameLst>
                                      </p:cBhvr>
                                      <p:tavLst>
                                        <p:tav tm="0">
                                          <p:val>
                                            <p:strVal val="ppt_y"/>
                                          </p:val>
                                        </p:tav>
                                        <p:tav tm="100000">
                                          <p:val>
                                            <p:strVal val="ppt_y"/>
                                          </p:val>
                                        </p:tav>
                                      </p:tavLst>
                                    </p:anim>
                                    <p:set>
                                      <p:cBhvr>
                                        <p:cTn id="23" dur="1" fill="hold">
                                          <p:stCondLst>
                                            <p:cond delay="499"/>
                                          </p:stCondLst>
                                        </p:cTn>
                                        <p:tgtEl>
                                          <p:spTgt spid="10243"/>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64" presetClass="path" presetSubtype="0" accel="50000" decel="50000" fill="hold" nodeType="clickEffect">
                                  <p:stCondLst>
                                    <p:cond delay="0"/>
                                  </p:stCondLst>
                                  <p:childTnLst>
                                    <p:animMotion origin="layout" path="M 3.61111E-6 2.44218E-6 L 3.61111E-6 -0.3883 " pathEditMode="relative" rAng="0" ptsTypes="AA">
                                      <p:cBhvr>
                                        <p:cTn id="27" dur="2000" fill="hold"/>
                                        <p:tgtEl>
                                          <p:spTgt spid="3"/>
                                        </p:tgtEl>
                                        <p:attrNameLst>
                                          <p:attrName>ppt_x</p:attrName>
                                          <p:attrName>ppt_y</p:attrName>
                                        </p:attrNameLst>
                                      </p:cBhvr>
                                      <p:rCtr x="0" y="-19426"/>
                                    </p:animMotion>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nodeType="clickEffect">
                                  <p:stCondLst>
                                    <p:cond delay="0"/>
                                  </p:stCondLst>
                                  <p:childTnLst>
                                    <p:set>
                                      <p:cBhvr>
                                        <p:cTn id="31" dur="1" fill="hold">
                                          <p:stCondLst>
                                            <p:cond delay="0"/>
                                          </p:stCondLst>
                                        </p:cTn>
                                        <p:tgtEl>
                                          <p:spTgt spid="12290"/>
                                        </p:tgtEl>
                                        <p:attrNameLst>
                                          <p:attrName>style.visibility</p:attrName>
                                        </p:attrNameLst>
                                      </p:cBhvr>
                                      <p:to>
                                        <p:strVal val="visible"/>
                                      </p:to>
                                    </p:set>
                                    <p:anim calcmode="lin" valueType="num">
                                      <p:cBhvr additive="base">
                                        <p:cTn id="32" dur="500" fill="hold"/>
                                        <p:tgtEl>
                                          <p:spTgt spid="12290"/>
                                        </p:tgtEl>
                                        <p:attrNameLst>
                                          <p:attrName>ppt_x</p:attrName>
                                        </p:attrNameLst>
                                      </p:cBhvr>
                                      <p:tavLst>
                                        <p:tav tm="0">
                                          <p:val>
                                            <p:strVal val="0-#ppt_w/2"/>
                                          </p:val>
                                        </p:tav>
                                        <p:tav tm="100000">
                                          <p:val>
                                            <p:strVal val="#ppt_x"/>
                                          </p:val>
                                        </p:tav>
                                      </p:tavLst>
                                    </p:anim>
                                    <p:anim calcmode="lin" valueType="num">
                                      <p:cBhvr additive="base">
                                        <p:cTn id="33" dur="500" fill="hold"/>
                                        <p:tgtEl>
                                          <p:spTgt spid="12290"/>
                                        </p:tgtEl>
                                        <p:attrNameLst>
                                          <p:attrName>ppt_y</p:attrName>
                                        </p:attrNameLst>
                                      </p:cBhvr>
                                      <p:tavLst>
                                        <p:tav tm="0">
                                          <p:val>
                                            <p:strVal val="#ppt_y"/>
                                          </p:val>
                                        </p:tav>
                                        <p:tav tm="100000">
                                          <p:val>
                                            <p:strVal val="#ppt_y"/>
                                          </p:val>
                                        </p:tav>
                                      </p:tavLst>
                                    </p:anim>
                                  </p:childTnLst>
                                </p:cTn>
                              </p:par>
                              <p:par>
                                <p:cTn id="34" presetID="2" presetClass="entr" presetSubtype="8" fill="hold" nodeType="withEffect">
                                  <p:stCondLst>
                                    <p:cond delay="0"/>
                                  </p:stCondLst>
                                  <p:childTnLst>
                                    <p:set>
                                      <p:cBhvr>
                                        <p:cTn id="35" dur="1" fill="hold">
                                          <p:stCondLst>
                                            <p:cond delay="0"/>
                                          </p:stCondLst>
                                        </p:cTn>
                                        <p:tgtEl>
                                          <p:spTgt spid="12291"/>
                                        </p:tgtEl>
                                        <p:attrNameLst>
                                          <p:attrName>style.visibility</p:attrName>
                                        </p:attrNameLst>
                                      </p:cBhvr>
                                      <p:to>
                                        <p:strVal val="visible"/>
                                      </p:to>
                                    </p:set>
                                    <p:anim calcmode="lin" valueType="num">
                                      <p:cBhvr additive="base">
                                        <p:cTn id="36" dur="500" fill="hold"/>
                                        <p:tgtEl>
                                          <p:spTgt spid="12291"/>
                                        </p:tgtEl>
                                        <p:attrNameLst>
                                          <p:attrName>ppt_x</p:attrName>
                                        </p:attrNameLst>
                                      </p:cBhvr>
                                      <p:tavLst>
                                        <p:tav tm="0">
                                          <p:val>
                                            <p:strVal val="0-#ppt_w/2"/>
                                          </p:val>
                                        </p:tav>
                                        <p:tav tm="100000">
                                          <p:val>
                                            <p:strVal val="#ppt_x"/>
                                          </p:val>
                                        </p:tav>
                                      </p:tavLst>
                                    </p:anim>
                                    <p:anim calcmode="lin" valueType="num">
                                      <p:cBhvr additive="base">
                                        <p:cTn id="37" dur="500" fill="hold"/>
                                        <p:tgtEl>
                                          <p:spTgt spid="12291"/>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xit" presetSubtype="8" fill="hold" nodeType="clickEffect">
                                  <p:stCondLst>
                                    <p:cond delay="0"/>
                                  </p:stCondLst>
                                  <p:childTnLst>
                                    <p:anim calcmode="lin" valueType="num">
                                      <p:cBhvr additive="base">
                                        <p:cTn id="41" dur="500"/>
                                        <p:tgtEl>
                                          <p:spTgt spid="12290"/>
                                        </p:tgtEl>
                                        <p:attrNameLst>
                                          <p:attrName>ppt_x</p:attrName>
                                        </p:attrNameLst>
                                      </p:cBhvr>
                                      <p:tavLst>
                                        <p:tav tm="0">
                                          <p:val>
                                            <p:strVal val="ppt_x"/>
                                          </p:val>
                                        </p:tav>
                                        <p:tav tm="100000">
                                          <p:val>
                                            <p:strVal val="0-ppt_w/2"/>
                                          </p:val>
                                        </p:tav>
                                      </p:tavLst>
                                    </p:anim>
                                    <p:anim calcmode="lin" valueType="num">
                                      <p:cBhvr additive="base">
                                        <p:cTn id="42" dur="500"/>
                                        <p:tgtEl>
                                          <p:spTgt spid="12290"/>
                                        </p:tgtEl>
                                        <p:attrNameLst>
                                          <p:attrName>ppt_y</p:attrName>
                                        </p:attrNameLst>
                                      </p:cBhvr>
                                      <p:tavLst>
                                        <p:tav tm="0">
                                          <p:val>
                                            <p:strVal val="ppt_y"/>
                                          </p:val>
                                        </p:tav>
                                        <p:tav tm="100000">
                                          <p:val>
                                            <p:strVal val="ppt_y"/>
                                          </p:val>
                                        </p:tav>
                                      </p:tavLst>
                                    </p:anim>
                                    <p:set>
                                      <p:cBhvr>
                                        <p:cTn id="43" dur="1" fill="hold">
                                          <p:stCondLst>
                                            <p:cond delay="499"/>
                                          </p:stCondLst>
                                        </p:cTn>
                                        <p:tgtEl>
                                          <p:spTgt spid="12290"/>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64" presetClass="path" presetSubtype="0" accel="50000" decel="50000" fill="hold" nodeType="clickEffect">
                                  <p:stCondLst>
                                    <p:cond delay="0"/>
                                  </p:stCondLst>
                                  <p:childTnLst>
                                    <p:animMotion origin="layout" path="M 8.33333E-7 1.48011E-7 L 0.15035 -0.31013 " pathEditMode="relative" rAng="0" ptsTypes="AA">
                                      <p:cBhvr>
                                        <p:cTn id="47" dur="2000" fill="hold"/>
                                        <p:tgtEl>
                                          <p:spTgt spid="12291"/>
                                        </p:tgtEl>
                                        <p:attrNameLst>
                                          <p:attrName>ppt_x</p:attrName>
                                          <p:attrName>ppt_y</p:attrName>
                                        </p:attrNameLst>
                                      </p:cBhvr>
                                      <p:rCtr x="7517" y="-15518"/>
                                    </p:animMotion>
                                  </p:childTnLst>
                                </p:cTn>
                              </p:par>
                            </p:childTnLst>
                          </p:cTn>
                        </p:par>
                      </p:childTnLst>
                    </p:cTn>
                  </p:par>
                  <p:par>
                    <p:cTn id="48" fill="hold">
                      <p:stCondLst>
                        <p:cond delay="indefinite"/>
                      </p:stCondLst>
                      <p:childTnLst>
                        <p:par>
                          <p:cTn id="49" fill="hold">
                            <p:stCondLst>
                              <p:cond delay="0"/>
                            </p:stCondLst>
                            <p:childTnLst>
                              <p:par>
                                <p:cTn id="50" presetID="2" presetClass="entr" presetSubtype="8" fill="hold" nodeType="clickEffect">
                                  <p:stCondLst>
                                    <p:cond delay="0"/>
                                  </p:stCondLst>
                                  <p:childTnLst>
                                    <p:set>
                                      <p:cBhvr>
                                        <p:cTn id="51" dur="1" fill="hold">
                                          <p:stCondLst>
                                            <p:cond delay="0"/>
                                          </p:stCondLst>
                                        </p:cTn>
                                        <p:tgtEl>
                                          <p:spTgt spid="4"/>
                                        </p:tgtEl>
                                        <p:attrNameLst>
                                          <p:attrName>style.visibility</p:attrName>
                                        </p:attrNameLst>
                                      </p:cBhvr>
                                      <p:to>
                                        <p:strVal val="visible"/>
                                      </p:to>
                                    </p:set>
                                    <p:anim calcmode="lin" valueType="num">
                                      <p:cBhvr additive="base">
                                        <p:cTn id="52" dur="1100" fill="hold"/>
                                        <p:tgtEl>
                                          <p:spTgt spid="4"/>
                                        </p:tgtEl>
                                        <p:attrNameLst>
                                          <p:attrName>ppt_x</p:attrName>
                                        </p:attrNameLst>
                                      </p:cBhvr>
                                      <p:tavLst>
                                        <p:tav tm="0">
                                          <p:val>
                                            <p:strVal val="0-#ppt_w/2"/>
                                          </p:val>
                                        </p:tav>
                                        <p:tav tm="100000">
                                          <p:val>
                                            <p:strVal val="#ppt_x"/>
                                          </p:val>
                                        </p:tav>
                                      </p:tavLst>
                                    </p:anim>
                                    <p:anim calcmode="lin" valueType="num">
                                      <p:cBhvr additive="base">
                                        <p:cTn id="53" dur="1100" fill="hold"/>
                                        <p:tgtEl>
                                          <p:spTgt spid="4"/>
                                        </p:tgtEl>
                                        <p:attrNameLst>
                                          <p:attrName>ppt_y</p:attrName>
                                        </p:attrNameLst>
                                      </p:cBhvr>
                                      <p:tavLst>
                                        <p:tav tm="0">
                                          <p:val>
                                            <p:strVal val="#ppt_y"/>
                                          </p:val>
                                        </p:tav>
                                        <p:tav tm="100000">
                                          <p:val>
                                            <p:strVal val="#ppt_y"/>
                                          </p:val>
                                        </p:tav>
                                      </p:tavLst>
                                    </p:anim>
                                  </p:childTnLst>
                                </p:cTn>
                              </p:par>
                              <p:par>
                                <p:cTn id="54" presetID="2" presetClass="entr" presetSubtype="2" fill="hold" nodeType="withEffect">
                                  <p:stCondLst>
                                    <p:cond delay="0"/>
                                  </p:stCondLst>
                                  <p:childTnLst>
                                    <p:set>
                                      <p:cBhvr>
                                        <p:cTn id="55" dur="1" fill="hold">
                                          <p:stCondLst>
                                            <p:cond delay="0"/>
                                          </p:stCondLst>
                                        </p:cTn>
                                        <p:tgtEl>
                                          <p:spTgt spid="12292"/>
                                        </p:tgtEl>
                                        <p:attrNameLst>
                                          <p:attrName>style.visibility</p:attrName>
                                        </p:attrNameLst>
                                      </p:cBhvr>
                                      <p:to>
                                        <p:strVal val="visible"/>
                                      </p:to>
                                    </p:set>
                                    <p:anim calcmode="lin" valueType="num">
                                      <p:cBhvr additive="base">
                                        <p:cTn id="56" dur="1100" fill="hold"/>
                                        <p:tgtEl>
                                          <p:spTgt spid="12292"/>
                                        </p:tgtEl>
                                        <p:attrNameLst>
                                          <p:attrName>ppt_x</p:attrName>
                                        </p:attrNameLst>
                                      </p:cBhvr>
                                      <p:tavLst>
                                        <p:tav tm="0">
                                          <p:val>
                                            <p:strVal val="1+#ppt_w/2"/>
                                          </p:val>
                                        </p:tav>
                                        <p:tav tm="100000">
                                          <p:val>
                                            <p:strVal val="#ppt_x"/>
                                          </p:val>
                                        </p:tav>
                                      </p:tavLst>
                                    </p:anim>
                                    <p:anim calcmode="lin" valueType="num">
                                      <p:cBhvr additive="base">
                                        <p:cTn id="57" dur="1100" fill="hold"/>
                                        <p:tgtEl>
                                          <p:spTgt spid="12292"/>
                                        </p:tgtEl>
                                        <p:attrNameLst>
                                          <p:attrName>ppt_y</p:attrName>
                                        </p:attrNameLst>
                                      </p:cBhvr>
                                      <p:tavLst>
                                        <p:tav tm="0">
                                          <p:val>
                                            <p:strVal val="#ppt_y"/>
                                          </p:val>
                                        </p:tav>
                                        <p:tav tm="100000">
                                          <p:val>
                                            <p:strVal val="#ppt_y"/>
                                          </p:val>
                                        </p:tav>
                                      </p:tavLst>
                                    </p:anim>
                                  </p:childTnLst>
                                </p:cTn>
                              </p:par>
                              <p:par>
                                <p:cTn id="58" presetID="2" presetClass="entr" presetSubtype="2" fill="hold" grpId="0" nodeType="withEffect">
                                  <p:stCondLst>
                                    <p:cond delay="1000"/>
                                  </p:stCondLst>
                                  <p:childTnLst>
                                    <p:set>
                                      <p:cBhvr>
                                        <p:cTn id="59" dur="1" fill="hold">
                                          <p:stCondLst>
                                            <p:cond delay="0"/>
                                          </p:stCondLst>
                                        </p:cTn>
                                        <p:tgtEl>
                                          <p:spTgt spid="7"/>
                                        </p:tgtEl>
                                        <p:attrNameLst>
                                          <p:attrName>style.visibility</p:attrName>
                                        </p:attrNameLst>
                                      </p:cBhvr>
                                      <p:to>
                                        <p:strVal val="visible"/>
                                      </p:to>
                                    </p:set>
                                    <p:anim calcmode="lin" valueType="num">
                                      <p:cBhvr additive="base">
                                        <p:cTn id="60" dur="1100" fill="hold"/>
                                        <p:tgtEl>
                                          <p:spTgt spid="7"/>
                                        </p:tgtEl>
                                        <p:attrNameLst>
                                          <p:attrName>ppt_x</p:attrName>
                                        </p:attrNameLst>
                                      </p:cBhvr>
                                      <p:tavLst>
                                        <p:tav tm="0">
                                          <p:val>
                                            <p:strVal val="1+#ppt_w/2"/>
                                          </p:val>
                                        </p:tav>
                                        <p:tav tm="100000">
                                          <p:val>
                                            <p:strVal val="#ppt_x"/>
                                          </p:val>
                                        </p:tav>
                                      </p:tavLst>
                                    </p:anim>
                                    <p:anim calcmode="lin" valueType="num">
                                      <p:cBhvr additive="base">
                                        <p:cTn id="61" dur="11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标题 1"/>
          <p:cNvSpPr txBox="1"/>
          <p:nvPr/>
        </p:nvSpPr>
        <p:spPr>
          <a:xfrm>
            <a:off x="107505" y="408372"/>
            <a:ext cx="8856984" cy="103942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r>
              <a:rPr lang="zh-CN" altLang="en-US" sz="4400" b="1" dirty="0" smtClean="0">
                <a:solidFill>
                  <a:schemeClr val="tx1"/>
                </a:solidFill>
                <a:latin typeface="方正姚体" panose="02010601030101010101" pitchFamily="2" charset="-122"/>
                <a:ea typeface="方正姚体" panose="02010601030101010101" pitchFamily="2" charset="-122"/>
              </a:rPr>
              <a:t>三、房地产企业土地增值税清算</a:t>
            </a:r>
            <a:endParaRPr lang="zh-CN" altLang="en-US" sz="4400" b="1" dirty="0"/>
          </a:p>
        </p:txBody>
      </p:sp>
      <p:pic>
        <p:nvPicPr>
          <p:cNvPr id="10243" name="Picture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038341" y="1680020"/>
            <a:ext cx="6619875" cy="4730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TextBox 15"/>
          <p:cNvSpPr txBox="1"/>
          <p:nvPr/>
        </p:nvSpPr>
        <p:spPr>
          <a:xfrm>
            <a:off x="243962" y="1680020"/>
            <a:ext cx="8792534" cy="646331"/>
          </a:xfrm>
          <a:prstGeom prst="rect">
            <a:avLst/>
          </a:prstGeom>
          <a:noFill/>
        </p:spPr>
        <p:txBody>
          <a:bodyPr wrap="square" rtlCol="0">
            <a:spAutoFit/>
          </a:bodyPr>
          <a:lstStyle/>
          <a:p>
            <a:r>
              <a:rPr lang="zh-CN" altLang="en-US" sz="3600" b="1" dirty="0" smtClean="0">
                <a:latin typeface="方正姚体" panose="02010601030101010101" pitchFamily="2" charset="-122"/>
                <a:ea typeface="方正姚体" panose="02010601030101010101" pitchFamily="2" charset="-122"/>
              </a:rPr>
              <a:t>（四）土地增值税的清算流程</a:t>
            </a:r>
            <a:r>
              <a:rPr lang="en-US" altLang="zh-CN" sz="3600" b="1" dirty="0" smtClean="0">
                <a:latin typeface="方正姚体" panose="02010601030101010101" pitchFamily="2" charset="-122"/>
                <a:ea typeface="方正姚体" panose="02010601030101010101" pitchFamily="2" charset="-122"/>
              </a:rPr>
              <a:t>—</a:t>
            </a:r>
            <a:r>
              <a:rPr lang="zh-CN" altLang="en-US" sz="3600" b="1" dirty="0" smtClean="0">
                <a:latin typeface="方正姚体" panose="02010601030101010101" pitchFamily="2" charset="-122"/>
                <a:ea typeface="方正姚体" panose="02010601030101010101" pitchFamily="2" charset="-122"/>
              </a:rPr>
              <a:t>扣除项目</a:t>
            </a:r>
            <a:endParaRPr lang="zh-CN" altLang="en-US" sz="3600" b="1" dirty="0">
              <a:latin typeface="方正姚体" panose="02010601030101010101" pitchFamily="2" charset="-122"/>
              <a:ea typeface="方正姚体" panose="02010601030101010101" pitchFamily="2" charset="-122"/>
            </a:endParaRPr>
          </a:p>
        </p:txBody>
      </p:sp>
      <p:graphicFrame>
        <p:nvGraphicFramePr>
          <p:cNvPr id="3" name="对象 2"/>
          <p:cNvGraphicFramePr>
            <a:graphicFrameLocks noChangeAspect="1"/>
          </p:cNvGraphicFramePr>
          <p:nvPr/>
        </p:nvGraphicFramePr>
        <p:xfrm>
          <a:off x="1048469" y="4350618"/>
          <a:ext cx="6619875" cy="590550"/>
        </p:xfrm>
        <a:graphic>
          <a:graphicData uri="http://schemas.openxmlformats.org/presentationml/2006/ole">
            <mc:AlternateContent xmlns:mc="http://schemas.openxmlformats.org/markup-compatibility/2006">
              <mc:Choice xmlns:v="urn:schemas-microsoft-com:vml" Requires="v">
                <p:oleObj spid="_x0000_s13346" name="Visio" r:id="rId2" imgW="8839200" imgH="800100" progId="Visio.Drawing.11">
                  <p:link updateAutomatic="1"/>
                </p:oleObj>
              </mc:Choice>
              <mc:Fallback>
                <p:oleObj name="Visio" r:id="rId2" imgW="8839200" imgH="800100" progId="Visio.Drawing.11">
                  <p:link updateAutomatic="1"/>
                  <p:pic>
                    <p:nvPicPr>
                      <p:cNvPr id="0" name="图片 13345"/>
                      <p:cNvPicPr/>
                      <p:nvPr/>
                    </p:nvPicPr>
                    <p:blipFill>
                      <a:blip r:embed="rId3"/>
                      <a:stretch>
                        <a:fillRect/>
                      </a:stretch>
                    </p:blipFill>
                    <p:spPr>
                      <a:xfrm>
                        <a:off x="1048469" y="4350618"/>
                        <a:ext cx="6619875" cy="590550"/>
                      </a:xfrm>
                      <a:prstGeom prst="rect">
                        <a:avLst/>
                      </a:prstGeom>
                    </p:spPr>
                  </p:pic>
                </p:oleObj>
              </mc:Fallback>
            </mc:AlternateContent>
          </a:graphicData>
        </a:graphic>
      </p:graphicFrame>
      <p:pic>
        <p:nvPicPr>
          <p:cNvPr id="1331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962" y="2541914"/>
            <a:ext cx="8352358" cy="3006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63688" y="4786651"/>
            <a:ext cx="2361837" cy="3705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图片 5" descr="屏幕剪辑"/>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3827" y="0"/>
            <a:ext cx="5994822" cy="6858000"/>
          </a:xfrm>
          <a:prstGeom prst="rect">
            <a:avLst/>
          </a:prstGeom>
        </p:spPr>
      </p:pic>
      <p:pic>
        <p:nvPicPr>
          <p:cNvPr id="15"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86698" y="1052736"/>
            <a:ext cx="2317750" cy="1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右箭头 16"/>
          <p:cNvSpPr/>
          <p:nvPr/>
        </p:nvSpPr>
        <p:spPr>
          <a:xfrm rot="10800000">
            <a:off x="6300192" y="476673"/>
            <a:ext cx="2159237" cy="552107"/>
          </a:xfrm>
          <a:prstGeom prst="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zh-CN" altLang="en-US"/>
          </a:p>
        </p:txBody>
      </p:sp>
      <p:pic>
        <p:nvPicPr>
          <p:cNvPr id="13327" name="Picture 1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076057" y="2911699"/>
            <a:ext cx="3916276" cy="35851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6"/>
                                        </p:tgtEl>
                                      </p:cBhvr>
                                    </p:animEffect>
                                    <p:set>
                                      <p:cBhvr>
                                        <p:cTn id="7" dur="1" fill="hold">
                                          <p:stCondLst>
                                            <p:cond delay="499"/>
                                          </p:stCondLst>
                                        </p:cTn>
                                        <p:tgtEl>
                                          <p:spTgt spid="1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0-#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0"/>
                                  </p:stCondLst>
                                  <p:childTnLst>
                                    <p:set>
                                      <p:cBhvr>
                                        <p:cTn id="15" dur="1" fill="hold">
                                          <p:stCondLst>
                                            <p:cond delay="0"/>
                                          </p:stCondLst>
                                        </p:cTn>
                                        <p:tgtEl>
                                          <p:spTgt spid="10243"/>
                                        </p:tgtEl>
                                        <p:attrNameLst>
                                          <p:attrName>style.visibility</p:attrName>
                                        </p:attrNameLst>
                                      </p:cBhvr>
                                      <p:to>
                                        <p:strVal val="visible"/>
                                      </p:to>
                                    </p:set>
                                    <p:anim calcmode="lin" valueType="num">
                                      <p:cBhvr additive="base">
                                        <p:cTn id="16" dur="500" fill="hold"/>
                                        <p:tgtEl>
                                          <p:spTgt spid="10243"/>
                                        </p:tgtEl>
                                        <p:attrNameLst>
                                          <p:attrName>ppt_x</p:attrName>
                                        </p:attrNameLst>
                                      </p:cBhvr>
                                      <p:tavLst>
                                        <p:tav tm="0">
                                          <p:val>
                                            <p:strVal val="0-#ppt_w/2"/>
                                          </p:val>
                                        </p:tav>
                                        <p:tav tm="100000">
                                          <p:val>
                                            <p:strVal val="#ppt_x"/>
                                          </p:val>
                                        </p:tav>
                                      </p:tavLst>
                                    </p:anim>
                                    <p:anim calcmode="lin" valueType="num">
                                      <p:cBhvr additive="base">
                                        <p:cTn id="17" dur="500" fill="hold"/>
                                        <p:tgtEl>
                                          <p:spTgt spid="10243"/>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xit" presetSubtype="2" fill="hold" nodeType="clickEffect">
                                  <p:stCondLst>
                                    <p:cond delay="0"/>
                                  </p:stCondLst>
                                  <p:childTnLst>
                                    <p:anim calcmode="lin" valueType="num">
                                      <p:cBhvr additive="base">
                                        <p:cTn id="21" dur="500"/>
                                        <p:tgtEl>
                                          <p:spTgt spid="10243"/>
                                        </p:tgtEl>
                                        <p:attrNameLst>
                                          <p:attrName>ppt_x</p:attrName>
                                        </p:attrNameLst>
                                      </p:cBhvr>
                                      <p:tavLst>
                                        <p:tav tm="0">
                                          <p:val>
                                            <p:strVal val="ppt_x"/>
                                          </p:val>
                                        </p:tav>
                                        <p:tav tm="100000">
                                          <p:val>
                                            <p:strVal val="1+ppt_w/2"/>
                                          </p:val>
                                        </p:tav>
                                      </p:tavLst>
                                    </p:anim>
                                    <p:anim calcmode="lin" valueType="num">
                                      <p:cBhvr additive="base">
                                        <p:cTn id="22" dur="500"/>
                                        <p:tgtEl>
                                          <p:spTgt spid="10243"/>
                                        </p:tgtEl>
                                        <p:attrNameLst>
                                          <p:attrName>ppt_y</p:attrName>
                                        </p:attrNameLst>
                                      </p:cBhvr>
                                      <p:tavLst>
                                        <p:tav tm="0">
                                          <p:val>
                                            <p:strVal val="ppt_y"/>
                                          </p:val>
                                        </p:tav>
                                        <p:tav tm="100000">
                                          <p:val>
                                            <p:strVal val="ppt_y"/>
                                          </p:val>
                                        </p:tav>
                                      </p:tavLst>
                                    </p:anim>
                                    <p:set>
                                      <p:cBhvr>
                                        <p:cTn id="23" dur="1" fill="hold">
                                          <p:stCondLst>
                                            <p:cond delay="499"/>
                                          </p:stCondLst>
                                        </p:cTn>
                                        <p:tgtEl>
                                          <p:spTgt spid="10243"/>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64" presetClass="path" presetSubtype="0" accel="50000" decel="50000" fill="hold" nodeType="clickEffect">
                                  <p:stCondLst>
                                    <p:cond delay="0"/>
                                  </p:stCondLst>
                                  <p:childTnLst>
                                    <p:animMotion origin="layout" path="M 3.61111E-6 2.44218E-6 L 3.61111E-6 -0.3883 " pathEditMode="relative" rAng="0" ptsTypes="AA">
                                      <p:cBhvr>
                                        <p:cTn id="27" dur="2000" fill="hold"/>
                                        <p:tgtEl>
                                          <p:spTgt spid="3"/>
                                        </p:tgtEl>
                                        <p:attrNameLst>
                                          <p:attrName>ppt_x</p:attrName>
                                          <p:attrName>ppt_y</p:attrName>
                                        </p:attrNameLst>
                                      </p:cBhvr>
                                      <p:rCtr x="0" y="-19426"/>
                                    </p:animMotion>
                                  </p:childTnLst>
                                </p:cTn>
                              </p:par>
                            </p:childTnLst>
                          </p:cTn>
                        </p:par>
                      </p:childTnLst>
                    </p:cTn>
                  </p:par>
                  <p:par>
                    <p:cTn id="28" fill="hold">
                      <p:stCondLst>
                        <p:cond delay="indefinite"/>
                      </p:stCondLst>
                      <p:childTnLst>
                        <p:par>
                          <p:cTn id="29" fill="hold">
                            <p:stCondLst>
                              <p:cond delay="0"/>
                            </p:stCondLst>
                            <p:childTnLst>
                              <p:par>
                                <p:cTn id="30" presetID="2" presetClass="entr" presetSubtype="2" fill="hold" nodeType="clickEffect">
                                  <p:stCondLst>
                                    <p:cond delay="0"/>
                                  </p:stCondLst>
                                  <p:childTnLst>
                                    <p:set>
                                      <p:cBhvr>
                                        <p:cTn id="31" dur="1" fill="hold">
                                          <p:stCondLst>
                                            <p:cond delay="0"/>
                                          </p:stCondLst>
                                        </p:cTn>
                                        <p:tgtEl>
                                          <p:spTgt spid="13314"/>
                                        </p:tgtEl>
                                        <p:attrNameLst>
                                          <p:attrName>style.visibility</p:attrName>
                                        </p:attrNameLst>
                                      </p:cBhvr>
                                      <p:to>
                                        <p:strVal val="visible"/>
                                      </p:to>
                                    </p:set>
                                    <p:anim calcmode="lin" valueType="num">
                                      <p:cBhvr additive="base">
                                        <p:cTn id="32" dur="500" fill="hold"/>
                                        <p:tgtEl>
                                          <p:spTgt spid="13314"/>
                                        </p:tgtEl>
                                        <p:attrNameLst>
                                          <p:attrName>ppt_x</p:attrName>
                                        </p:attrNameLst>
                                      </p:cBhvr>
                                      <p:tavLst>
                                        <p:tav tm="0">
                                          <p:val>
                                            <p:strVal val="1+#ppt_w/2"/>
                                          </p:val>
                                        </p:tav>
                                        <p:tav tm="100000">
                                          <p:val>
                                            <p:strVal val="#ppt_x"/>
                                          </p:val>
                                        </p:tav>
                                      </p:tavLst>
                                    </p:anim>
                                    <p:anim calcmode="lin" valueType="num">
                                      <p:cBhvr additive="base">
                                        <p:cTn id="33" dur="500" fill="hold"/>
                                        <p:tgtEl>
                                          <p:spTgt spid="13314"/>
                                        </p:tgtEl>
                                        <p:attrNameLst>
                                          <p:attrName>ppt_y</p:attrName>
                                        </p:attrNameLst>
                                      </p:cBhvr>
                                      <p:tavLst>
                                        <p:tav tm="0">
                                          <p:val>
                                            <p:strVal val="#ppt_y"/>
                                          </p:val>
                                        </p:tav>
                                        <p:tav tm="100000">
                                          <p:val>
                                            <p:strVal val="#ppt_y"/>
                                          </p:val>
                                        </p:tav>
                                      </p:tavLst>
                                    </p:anim>
                                  </p:childTnLst>
                                </p:cTn>
                              </p:par>
                              <p:par>
                                <p:cTn id="34" presetID="2" presetClass="entr" presetSubtype="2" fill="hold" nodeType="withEffect">
                                  <p:stCondLst>
                                    <p:cond delay="0"/>
                                  </p:stCondLst>
                                  <p:childTnLst>
                                    <p:set>
                                      <p:cBhvr>
                                        <p:cTn id="35" dur="1" fill="hold">
                                          <p:stCondLst>
                                            <p:cond delay="0"/>
                                          </p:stCondLst>
                                        </p:cTn>
                                        <p:tgtEl>
                                          <p:spTgt spid="13315"/>
                                        </p:tgtEl>
                                        <p:attrNameLst>
                                          <p:attrName>style.visibility</p:attrName>
                                        </p:attrNameLst>
                                      </p:cBhvr>
                                      <p:to>
                                        <p:strVal val="visible"/>
                                      </p:to>
                                    </p:set>
                                    <p:anim calcmode="lin" valueType="num">
                                      <p:cBhvr additive="base">
                                        <p:cTn id="36" dur="500" fill="hold"/>
                                        <p:tgtEl>
                                          <p:spTgt spid="13315"/>
                                        </p:tgtEl>
                                        <p:attrNameLst>
                                          <p:attrName>ppt_x</p:attrName>
                                        </p:attrNameLst>
                                      </p:cBhvr>
                                      <p:tavLst>
                                        <p:tav tm="0">
                                          <p:val>
                                            <p:strVal val="1+#ppt_w/2"/>
                                          </p:val>
                                        </p:tav>
                                        <p:tav tm="100000">
                                          <p:val>
                                            <p:strVal val="#ppt_x"/>
                                          </p:val>
                                        </p:tav>
                                      </p:tavLst>
                                    </p:anim>
                                    <p:anim calcmode="lin" valueType="num">
                                      <p:cBhvr additive="base">
                                        <p:cTn id="37" dur="500" fill="hold"/>
                                        <p:tgtEl>
                                          <p:spTgt spid="13315"/>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xit" presetSubtype="8" fill="hold" nodeType="clickEffect">
                                  <p:stCondLst>
                                    <p:cond delay="0"/>
                                  </p:stCondLst>
                                  <p:childTnLst>
                                    <p:anim calcmode="lin" valueType="num">
                                      <p:cBhvr additive="base">
                                        <p:cTn id="41" dur="500"/>
                                        <p:tgtEl>
                                          <p:spTgt spid="13314"/>
                                        </p:tgtEl>
                                        <p:attrNameLst>
                                          <p:attrName>ppt_x</p:attrName>
                                        </p:attrNameLst>
                                      </p:cBhvr>
                                      <p:tavLst>
                                        <p:tav tm="0">
                                          <p:val>
                                            <p:strVal val="ppt_x"/>
                                          </p:val>
                                        </p:tav>
                                        <p:tav tm="100000">
                                          <p:val>
                                            <p:strVal val="0-ppt_w/2"/>
                                          </p:val>
                                        </p:tav>
                                      </p:tavLst>
                                    </p:anim>
                                    <p:anim calcmode="lin" valueType="num">
                                      <p:cBhvr additive="base">
                                        <p:cTn id="42" dur="500"/>
                                        <p:tgtEl>
                                          <p:spTgt spid="13314"/>
                                        </p:tgtEl>
                                        <p:attrNameLst>
                                          <p:attrName>ppt_y</p:attrName>
                                        </p:attrNameLst>
                                      </p:cBhvr>
                                      <p:tavLst>
                                        <p:tav tm="0">
                                          <p:val>
                                            <p:strVal val="ppt_y"/>
                                          </p:val>
                                        </p:tav>
                                        <p:tav tm="100000">
                                          <p:val>
                                            <p:strVal val="ppt_y"/>
                                          </p:val>
                                        </p:tav>
                                      </p:tavLst>
                                    </p:anim>
                                    <p:set>
                                      <p:cBhvr>
                                        <p:cTn id="43" dur="1" fill="hold">
                                          <p:stCondLst>
                                            <p:cond delay="499"/>
                                          </p:stCondLst>
                                        </p:cTn>
                                        <p:tgtEl>
                                          <p:spTgt spid="13314"/>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56" presetClass="path" presetSubtype="0" accel="50000" decel="50000" fill="hold" nodeType="clickEffect">
                                  <p:stCondLst>
                                    <p:cond delay="0"/>
                                  </p:stCondLst>
                                  <p:childTnLst>
                                    <p:animMotion origin="layout" path="M 1.38889E-6 6.75301E-7 L 0.14653 -0.39269 " pathEditMode="relative" rAng="0" ptsTypes="AA">
                                      <p:cBhvr>
                                        <p:cTn id="47" dur="2000" fill="hold"/>
                                        <p:tgtEl>
                                          <p:spTgt spid="13315"/>
                                        </p:tgtEl>
                                        <p:attrNameLst>
                                          <p:attrName>ppt_x</p:attrName>
                                          <p:attrName>ppt_y</p:attrName>
                                        </p:attrNameLst>
                                      </p:cBhvr>
                                      <p:rCtr x="7326" y="-19635"/>
                                    </p:animMotion>
                                  </p:childTnLst>
                                </p:cTn>
                              </p:par>
                            </p:childTnLst>
                          </p:cTn>
                        </p:par>
                      </p:childTnLst>
                    </p:cTn>
                  </p:par>
                  <p:par>
                    <p:cTn id="48" fill="hold">
                      <p:stCondLst>
                        <p:cond delay="indefinite"/>
                      </p:stCondLst>
                      <p:childTnLst>
                        <p:par>
                          <p:cTn id="49" fill="hold">
                            <p:stCondLst>
                              <p:cond delay="0"/>
                            </p:stCondLst>
                            <p:childTnLst>
                              <p:par>
                                <p:cTn id="50" presetID="2" presetClass="entr" presetSubtype="8" fill="hold" nodeType="clickEffect">
                                  <p:stCondLst>
                                    <p:cond delay="0"/>
                                  </p:stCondLst>
                                  <p:childTnLst>
                                    <p:set>
                                      <p:cBhvr>
                                        <p:cTn id="51" dur="1" fill="hold">
                                          <p:stCondLst>
                                            <p:cond delay="0"/>
                                          </p:stCondLst>
                                        </p:cTn>
                                        <p:tgtEl>
                                          <p:spTgt spid="6"/>
                                        </p:tgtEl>
                                        <p:attrNameLst>
                                          <p:attrName>style.visibility</p:attrName>
                                        </p:attrNameLst>
                                      </p:cBhvr>
                                      <p:to>
                                        <p:strVal val="visible"/>
                                      </p:to>
                                    </p:set>
                                    <p:anim calcmode="lin" valueType="num">
                                      <p:cBhvr additive="base">
                                        <p:cTn id="52" dur="1000" fill="hold"/>
                                        <p:tgtEl>
                                          <p:spTgt spid="6"/>
                                        </p:tgtEl>
                                        <p:attrNameLst>
                                          <p:attrName>ppt_x</p:attrName>
                                        </p:attrNameLst>
                                      </p:cBhvr>
                                      <p:tavLst>
                                        <p:tav tm="0">
                                          <p:val>
                                            <p:strVal val="0-#ppt_w/2"/>
                                          </p:val>
                                        </p:tav>
                                        <p:tav tm="100000">
                                          <p:val>
                                            <p:strVal val="#ppt_x"/>
                                          </p:val>
                                        </p:tav>
                                      </p:tavLst>
                                    </p:anim>
                                    <p:anim calcmode="lin" valueType="num">
                                      <p:cBhvr additive="base">
                                        <p:cTn id="53" dur="1000" fill="hold"/>
                                        <p:tgtEl>
                                          <p:spTgt spid="6"/>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1000"/>
                                  </p:stCondLst>
                                  <p:childTnLst>
                                    <p:set>
                                      <p:cBhvr>
                                        <p:cTn id="55" dur="1" fill="hold">
                                          <p:stCondLst>
                                            <p:cond delay="0"/>
                                          </p:stCondLst>
                                        </p:cTn>
                                        <p:tgtEl>
                                          <p:spTgt spid="17"/>
                                        </p:tgtEl>
                                        <p:attrNameLst>
                                          <p:attrName>style.visibility</p:attrName>
                                        </p:attrNameLst>
                                      </p:cBhvr>
                                      <p:to>
                                        <p:strVal val="visible"/>
                                      </p:to>
                                    </p:set>
                                    <p:anim calcmode="lin" valueType="num">
                                      <p:cBhvr additive="base">
                                        <p:cTn id="56" dur="1000" fill="hold"/>
                                        <p:tgtEl>
                                          <p:spTgt spid="17"/>
                                        </p:tgtEl>
                                        <p:attrNameLst>
                                          <p:attrName>ppt_x</p:attrName>
                                        </p:attrNameLst>
                                      </p:cBhvr>
                                      <p:tavLst>
                                        <p:tav tm="0">
                                          <p:val>
                                            <p:strVal val="1+#ppt_w/2"/>
                                          </p:val>
                                        </p:tav>
                                        <p:tav tm="100000">
                                          <p:val>
                                            <p:strVal val="#ppt_x"/>
                                          </p:val>
                                        </p:tav>
                                      </p:tavLst>
                                    </p:anim>
                                    <p:anim calcmode="lin" valueType="num">
                                      <p:cBhvr additive="base">
                                        <p:cTn id="57" dur="1000" fill="hold"/>
                                        <p:tgtEl>
                                          <p:spTgt spid="17"/>
                                        </p:tgtEl>
                                        <p:attrNameLst>
                                          <p:attrName>ppt_y</p:attrName>
                                        </p:attrNameLst>
                                      </p:cBhvr>
                                      <p:tavLst>
                                        <p:tav tm="0">
                                          <p:val>
                                            <p:strVal val="#ppt_y"/>
                                          </p:val>
                                        </p:tav>
                                        <p:tav tm="100000">
                                          <p:val>
                                            <p:strVal val="#ppt_y"/>
                                          </p:val>
                                        </p:tav>
                                      </p:tavLst>
                                    </p:anim>
                                  </p:childTnLst>
                                </p:cTn>
                              </p:par>
                              <p:par>
                                <p:cTn id="58" presetID="2" presetClass="entr" presetSubtype="2" fill="hold" nodeType="withEffect">
                                  <p:stCondLst>
                                    <p:cond delay="0"/>
                                  </p:stCondLst>
                                  <p:childTnLst>
                                    <p:set>
                                      <p:cBhvr>
                                        <p:cTn id="59" dur="1" fill="hold">
                                          <p:stCondLst>
                                            <p:cond delay="0"/>
                                          </p:stCondLst>
                                        </p:cTn>
                                        <p:tgtEl>
                                          <p:spTgt spid="15"/>
                                        </p:tgtEl>
                                        <p:attrNameLst>
                                          <p:attrName>style.visibility</p:attrName>
                                        </p:attrNameLst>
                                      </p:cBhvr>
                                      <p:to>
                                        <p:strVal val="visible"/>
                                      </p:to>
                                    </p:set>
                                    <p:anim calcmode="lin" valueType="num">
                                      <p:cBhvr additive="base">
                                        <p:cTn id="60" dur="1000" fill="hold"/>
                                        <p:tgtEl>
                                          <p:spTgt spid="15"/>
                                        </p:tgtEl>
                                        <p:attrNameLst>
                                          <p:attrName>ppt_x</p:attrName>
                                        </p:attrNameLst>
                                      </p:cBhvr>
                                      <p:tavLst>
                                        <p:tav tm="0">
                                          <p:val>
                                            <p:strVal val="1+#ppt_w/2"/>
                                          </p:val>
                                        </p:tav>
                                        <p:tav tm="100000">
                                          <p:val>
                                            <p:strVal val="#ppt_x"/>
                                          </p:val>
                                        </p:tav>
                                      </p:tavLst>
                                    </p:anim>
                                    <p:anim calcmode="lin" valueType="num">
                                      <p:cBhvr additive="base">
                                        <p:cTn id="61" dur="10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12" presetClass="entr" presetSubtype="2" fill="hold" nodeType="clickEffect">
                                  <p:stCondLst>
                                    <p:cond delay="0"/>
                                  </p:stCondLst>
                                  <p:childTnLst>
                                    <p:set>
                                      <p:cBhvr>
                                        <p:cTn id="65" dur="1" fill="hold">
                                          <p:stCondLst>
                                            <p:cond delay="0"/>
                                          </p:stCondLst>
                                        </p:cTn>
                                        <p:tgtEl>
                                          <p:spTgt spid="13327"/>
                                        </p:tgtEl>
                                        <p:attrNameLst>
                                          <p:attrName>style.visibility</p:attrName>
                                        </p:attrNameLst>
                                      </p:cBhvr>
                                      <p:to>
                                        <p:strVal val="visible"/>
                                      </p:to>
                                    </p:set>
                                    <p:anim calcmode="lin" valueType="num">
                                      <p:cBhvr additive="base">
                                        <p:cTn id="66" dur="500"/>
                                        <p:tgtEl>
                                          <p:spTgt spid="13327"/>
                                        </p:tgtEl>
                                        <p:attrNameLst>
                                          <p:attrName>ppt_x</p:attrName>
                                        </p:attrNameLst>
                                      </p:cBhvr>
                                      <p:tavLst>
                                        <p:tav tm="0">
                                          <p:val>
                                            <p:strVal val="#ppt_x+#ppt_w*1.125000"/>
                                          </p:val>
                                        </p:tav>
                                        <p:tav tm="100000">
                                          <p:val>
                                            <p:strVal val="#ppt_x"/>
                                          </p:val>
                                        </p:tav>
                                      </p:tavLst>
                                    </p:anim>
                                    <p:animEffect transition="in" filter="wipe(left)">
                                      <p:cBhvr>
                                        <p:cTn id="67" dur="500"/>
                                        <p:tgtEl>
                                          <p:spTgt spid="133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3" name="Picture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038341" y="1680020"/>
            <a:ext cx="6619875" cy="4730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TextBox 15"/>
          <p:cNvSpPr txBox="1"/>
          <p:nvPr/>
        </p:nvSpPr>
        <p:spPr>
          <a:xfrm>
            <a:off x="243962" y="1680020"/>
            <a:ext cx="8792534" cy="646331"/>
          </a:xfrm>
          <a:prstGeom prst="rect">
            <a:avLst/>
          </a:prstGeom>
          <a:noFill/>
        </p:spPr>
        <p:txBody>
          <a:bodyPr wrap="square" rtlCol="0">
            <a:spAutoFit/>
          </a:bodyPr>
          <a:lstStyle/>
          <a:p>
            <a:r>
              <a:rPr lang="zh-CN" altLang="en-US" sz="3600" b="1" dirty="0" smtClean="0">
                <a:latin typeface="方正姚体" panose="02010601030101010101" pitchFamily="2" charset="-122"/>
                <a:ea typeface="方正姚体" panose="02010601030101010101" pitchFamily="2" charset="-122"/>
              </a:rPr>
              <a:t>（四）土地增值税的清算流程</a:t>
            </a:r>
            <a:r>
              <a:rPr lang="en-US" altLang="zh-CN" sz="3600" b="1" dirty="0" smtClean="0">
                <a:latin typeface="方正姚体" panose="02010601030101010101" pitchFamily="2" charset="-122"/>
                <a:ea typeface="方正姚体" panose="02010601030101010101" pitchFamily="2" charset="-122"/>
              </a:rPr>
              <a:t>—</a:t>
            </a:r>
            <a:r>
              <a:rPr lang="zh-CN" altLang="en-US" sz="3600" b="1" dirty="0" smtClean="0">
                <a:latin typeface="方正姚体" panose="02010601030101010101" pitchFamily="2" charset="-122"/>
                <a:ea typeface="方正姚体" panose="02010601030101010101" pitchFamily="2" charset="-122"/>
              </a:rPr>
              <a:t>扣除项目</a:t>
            </a:r>
            <a:endParaRPr lang="zh-CN" altLang="en-US" sz="3600" b="1" dirty="0">
              <a:latin typeface="方正姚体" panose="02010601030101010101" pitchFamily="2" charset="-122"/>
              <a:ea typeface="方正姚体" panose="02010601030101010101" pitchFamily="2" charset="-122"/>
            </a:endParaRPr>
          </a:p>
        </p:txBody>
      </p:sp>
      <p:graphicFrame>
        <p:nvGraphicFramePr>
          <p:cNvPr id="3" name="对象 2"/>
          <p:cNvGraphicFramePr>
            <a:graphicFrameLocks noChangeAspect="1"/>
          </p:cNvGraphicFramePr>
          <p:nvPr/>
        </p:nvGraphicFramePr>
        <p:xfrm>
          <a:off x="1048469" y="4350618"/>
          <a:ext cx="6619875" cy="590550"/>
        </p:xfrm>
        <a:graphic>
          <a:graphicData uri="http://schemas.openxmlformats.org/presentationml/2006/ole">
            <mc:AlternateContent xmlns:mc="http://schemas.openxmlformats.org/markup-compatibility/2006">
              <mc:Choice xmlns:v="urn:schemas-microsoft-com:vml" Requires="v">
                <p:oleObj spid="_x0000_s14370" name="Visio" r:id="rId2" imgW="8839200" imgH="800100" progId="Visio.Drawing.11">
                  <p:link updateAutomatic="1"/>
                </p:oleObj>
              </mc:Choice>
              <mc:Fallback>
                <p:oleObj name="Visio" r:id="rId2" imgW="8839200" imgH="800100" progId="Visio.Drawing.11">
                  <p:link updateAutomatic="1"/>
                  <p:pic>
                    <p:nvPicPr>
                      <p:cNvPr id="0" name="图片 14369"/>
                      <p:cNvPicPr/>
                      <p:nvPr/>
                    </p:nvPicPr>
                    <p:blipFill>
                      <a:blip r:embed="rId3"/>
                      <a:stretch>
                        <a:fillRect/>
                      </a:stretch>
                    </p:blipFill>
                    <p:spPr>
                      <a:xfrm>
                        <a:off x="1048469" y="4350618"/>
                        <a:ext cx="6619875" cy="590550"/>
                      </a:xfrm>
                      <a:prstGeom prst="rect">
                        <a:avLst/>
                      </a:prstGeom>
                    </p:spPr>
                  </p:pic>
                </p:oleObj>
              </mc:Fallback>
            </mc:AlternateContent>
          </a:graphicData>
        </a:graphic>
      </p:graphicFrame>
      <p:pic>
        <p:nvPicPr>
          <p:cNvPr id="1433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034" y="2490066"/>
            <a:ext cx="8640390" cy="3110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7705" y="5186916"/>
            <a:ext cx="2440574" cy="3979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图片 3" descr="屏幕剪辑"/>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4829" y="1628800"/>
            <a:ext cx="5906325" cy="5182324"/>
          </a:xfrm>
          <a:prstGeom prst="rect">
            <a:avLst/>
          </a:prstGeom>
        </p:spPr>
      </p:pic>
      <p:pic>
        <p:nvPicPr>
          <p:cNvPr id="14"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99341" y="3874930"/>
            <a:ext cx="2317750" cy="1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右箭头 17"/>
          <p:cNvSpPr/>
          <p:nvPr/>
        </p:nvSpPr>
        <p:spPr>
          <a:xfrm rot="10800000">
            <a:off x="6517218" y="3284983"/>
            <a:ext cx="2159237" cy="552107"/>
          </a:xfrm>
          <a:prstGeom prst="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zh-CN" altLang="en-US"/>
          </a:p>
        </p:txBody>
      </p:sp>
      <p:sp>
        <p:nvSpPr>
          <p:cNvPr id="12" name="标题 1"/>
          <p:cNvSpPr txBox="1"/>
          <p:nvPr/>
        </p:nvSpPr>
        <p:spPr>
          <a:xfrm>
            <a:off x="107505" y="408372"/>
            <a:ext cx="8856984" cy="103942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r>
              <a:rPr lang="zh-CN" altLang="en-US" sz="4400" b="1" dirty="0" smtClean="0">
                <a:solidFill>
                  <a:schemeClr val="tx1"/>
                </a:solidFill>
                <a:latin typeface="方正姚体" panose="02010601030101010101" pitchFamily="2" charset="-122"/>
                <a:ea typeface="方正姚体" panose="02010601030101010101" pitchFamily="2" charset="-122"/>
              </a:rPr>
              <a:t>三、房地产企业土地增值税清算</a:t>
            </a:r>
            <a:endParaRPr lang="zh-CN" altLang="en-US" sz="4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6"/>
                                        </p:tgtEl>
                                      </p:cBhvr>
                                    </p:animEffect>
                                    <p:set>
                                      <p:cBhvr>
                                        <p:cTn id="7" dur="1" fill="hold">
                                          <p:stCondLst>
                                            <p:cond delay="499"/>
                                          </p:stCondLst>
                                        </p:cTn>
                                        <p:tgtEl>
                                          <p:spTgt spid="1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0-#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0"/>
                                  </p:stCondLst>
                                  <p:childTnLst>
                                    <p:set>
                                      <p:cBhvr>
                                        <p:cTn id="15" dur="1" fill="hold">
                                          <p:stCondLst>
                                            <p:cond delay="0"/>
                                          </p:stCondLst>
                                        </p:cTn>
                                        <p:tgtEl>
                                          <p:spTgt spid="10243"/>
                                        </p:tgtEl>
                                        <p:attrNameLst>
                                          <p:attrName>style.visibility</p:attrName>
                                        </p:attrNameLst>
                                      </p:cBhvr>
                                      <p:to>
                                        <p:strVal val="visible"/>
                                      </p:to>
                                    </p:set>
                                    <p:anim calcmode="lin" valueType="num">
                                      <p:cBhvr additive="base">
                                        <p:cTn id="16" dur="500" fill="hold"/>
                                        <p:tgtEl>
                                          <p:spTgt spid="10243"/>
                                        </p:tgtEl>
                                        <p:attrNameLst>
                                          <p:attrName>ppt_x</p:attrName>
                                        </p:attrNameLst>
                                      </p:cBhvr>
                                      <p:tavLst>
                                        <p:tav tm="0">
                                          <p:val>
                                            <p:strVal val="0-#ppt_w/2"/>
                                          </p:val>
                                        </p:tav>
                                        <p:tav tm="100000">
                                          <p:val>
                                            <p:strVal val="#ppt_x"/>
                                          </p:val>
                                        </p:tav>
                                      </p:tavLst>
                                    </p:anim>
                                    <p:anim calcmode="lin" valueType="num">
                                      <p:cBhvr additive="base">
                                        <p:cTn id="17" dur="500" fill="hold"/>
                                        <p:tgtEl>
                                          <p:spTgt spid="10243"/>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xit" presetSubtype="2" fill="hold" nodeType="clickEffect">
                                  <p:stCondLst>
                                    <p:cond delay="0"/>
                                  </p:stCondLst>
                                  <p:childTnLst>
                                    <p:anim calcmode="lin" valueType="num">
                                      <p:cBhvr additive="base">
                                        <p:cTn id="21" dur="500"/>
                                        <p:tgtEl>
                                          <p:spTgt spid="10243"/>
                                        </p:tgtEl>
                                        <p:attrNameLst>
                                          <p:attrName>ppt_x</p:attrName>
                                        </p:attrNameLst>
                                      </p:cBhvr>
                                      <p:tavLst>
                                        <p:tav tm="0">
                                          <p:val>
                                            <p:strVal val="ppt_x"/>
                                          </p:val>
                                        </p:tav>
                                        <p:tav tm="100000">
                                          <p:val>
                                            <p:strVal val="1+ppt_w/2"/>
                                          </p:val>
                                        </p:tav>
                                      </p:tavLst>
                                    </p:anim>
                                    <p:anim calcmode="lin" valueType="num">
                                      <p:cBhvr additive="base">
                                        <p:cTn id="22" dur="500"/>
                                        <p:tgtEl>
                                          <p:spTgt spid="10243"/>
                                        </p:tgtEl>
                                        <p:attrNameLst>
                                          <p:attrName>ppt_y</p:attrName>
                                        </p:attrNameLst>
                                      </p:cBhvr>
                                      <p:tavLst>
                                        <p:tav tm="0">
                                          <p:val>
                                            <p:strVal val="ppt_y"/>
                                          </p:val>
                                        </p:tav>
                                        <p:tav tm="100000">
                                          <p:val>
                                            <p:strVal val="ppt_y"/>
                                          </p:val>
                                        </p:tav>
                                      </p:tavLst>
                                    </p:anim>
                                    <p:set>
                                      <p:cBhvr>
                                        <p:cTn id="23" dur="1" fill="hold">
                                          <p:stCondLst>
                                            <p:cond delay="499"/>
                                          </p:stCondLst>
                                        </p:cTn>
                                        <p:tgtEl>
                                          <p:spTgt spid="10243"/>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64" presetClass="path" presetSubtype="0" accel="50000" decel="50000" fill="hold" nodeType="clickEffect">
                                  <p:stCondLst>
                                    <p:cond delay="0"/>
                                  </p:stCondLst>
                                  <p:childTnLst>
                                    <p:animMotion origin="layout" path="M 3.61111E-6 2.44218E-6 L 3.61111E-6 -0.3883 " pathEditMode="relative" rAng="0" ptsTypes="AA">
                                      <p:cBhvr>
                                        <p:cTn id="27" dur="2000" fill="hold"/>
                                        <p:tgtEl>
                                          <p:spTgt spid="3"/>
                                        </p:tgtEl>
                                        <p:attrNameLst>
                                          <p:attrName>ppt_x</p:attrName>
                                          <p:attrName>ppt_y</p:attrName>
                                        </p:attrNameLst>
                                      </p:cBhvr>
                                      <p:rCtr x="0" y="-19426"/>
                                    </p:animMotion>
                                  </p:childTnLst>
                                </p:cTn>
                              </p:par>
                            </p:childTnLst>
                          </p:cTn>
                        </p:par>
                      </p:childTnLst>
                    </p:cTn>
                  </p:par>
                  <p:par>
                    <p:cTn id="28" fill="hold">
                      <p:stCondLst>
                        <p:cond delay="indefinite"/>
                      </p:stCondLst>
                      <p:childTnLst>
                        <p:par>
                          <p:cTn id="29" fill="hold">
                            <p:stCondLst>
                              <p:cond delay="0"/>
                            </p:stCondLst>
                            <p:childTnLst>
                              <p:par>
                                <p:cTn id="30" presetID="2" presetClass="entr" presetSubtype="2" fill="hold" nodeType="clickEffect">
                                  <p:stCondLst>
                                    <p:cond delay="0"/>
                                  </p:stCondLst>
                                  <p:childTnLst>
                                    <p:set>
                                      <p:cBhvr>
                                        <p:cTn id="31" dur="1" fill="hold">
                                          <p:stCondLst>
                                            <p:cond delay="0"/>
                                          </p:stCondLst>
                                        </p:cTn>
                                        <p:tgtEl>
                                          <p:spTgt spid="14338"/>
                                        </p:tgtEl>
                                        <p:attrNameLst>
                                          <p:attrName>style.visibility</p:attrName>
                                        </p:attrNameLst>
                                      </p:cBhvr>
                                      <p:to>
                                        <p:strVal val="visible"/>
                                      </p:to>
                                    </p:set>
                                    <p:anim calcmode="lin" valueType="num">
                                      <p:cBhvr additive="base">
                                        <p:cTn id="32" dur="500" fill="hold"/>
                                        <p:tgtEl>
                                          <p:spTgt spid="14338"/>
                                        </p:tgtEl>
                                        <p:attrNameLst>
                                          <p:attrName>ppt_x</p:attrName>
                                        </p:attrNameLst>
                                      </p:cBhvr>
                                      <p:tavLst>
                                        <p:tav tm="0">
                                          <p:val>
                                            <p:strVal val="1+#ppt_w/2"/>
                                          </p:val>
                                        </p:tav>
                                        <p:tav tm="100000">
                                          <p:val>
                                            <p:strVal val="#ppt_x"/>
                                          </p:val>
                                        </p:tav>
                                      </p:tavLst>
                                    </p:anim>
                                    <p:anim calcmode="lin" valueType="num">
                                      <p:cBhvr additive="base">
                                        <p:cTn id="33" dur="500" fill="hold"/>
                                        <p:tgtEl>
                                          <p:spTgt spid="14338"/>
                                        </p:tgtEl>
                                        <p:attrNameLst>
                                          <p:attrName>ppt_y</p:attrName>
                                        </p:attrNameLst>
                                      </p:cBhvr>
                                      <p:tavLst>
                                        <p:tav tm="0">
                                          <p:val>
                                            <p:strVal val="#ppt_y"/>
                                          </p:val>
                                        </p:tav>
                                        <p:tav tm="100000">
                                          <p:val>
                                            <p:strVal val="#ppt_y"/>
                                          </p:val>
                                        </p:tav>
                                      </p:tavLst>
                                    </p:anim>
                                  </p:childTnLst>
                                </p:cTn>
                              </p:par>
                              <p:par>
                                <p:cTn id="34" presetID="2" presetClass="entr" presetSubtype="2" fill="hold" nodeType="withEffect">
                                  <p:stCondLst>
                                    <p:cond delay="0"/>
                                  </p:stCondLst>
                                  <p:childTnLst>
                                    <p:set>
                                      <p:cBhvr>
                                        <p:cTn id="35" dur="1" fill="hold">
                                          <p:stCondLst>
                                            <p:cond delay="0"/>
                                          </p:stCondLst>
                                        </p:cTn>
                                        <p:tgtEl>
                                          <p:spTgt spid="14339"/>
                                        </p:tgtEl>
                                        <p:attrNameLst>
                                          <p:attrName>style.visibility</p:attrName>
                                        </p:attrNameLst>
                                      </p:cBhvr>
                                      <p:to>
                                        <p:strVal val="visible"/>
                                      </p:to>
                                    </p:set>
                                    <p:anim calcmode="lin" valueType="num">
                                      <p:cBhvr additive="base">
                                        <p:cTn id="36" dur="500" fill="hold"/>
                                        <p:tgtEl>
                                          <p:spTgt spid="14339"/>
                                        </p:tgtEl>
                                        <p:attrNameLst>
                                          <p:attrName>ppt_x</p:attrName>
                                        </p:attrNameLst>
                                      </p:cBhvr>
                                      <p:tavLst>
                                        <p:tav tm="0">
                                          <p:val>
                                            <p:strVal val="1+#ppt_w/2"/>
                                          </p:val>
                                        </p:tav>
                                        <p:tav tm="100000">
                                          <p:val>
                                            <p:strVal val="#ppt_x"/>
                                          </p:val>
                                        </p:tav>
                                      </p:tavLst>
                                    </p:anim>
                                    <p:anim calcmode="lin" valueType="num">
                                      <p:cBhvr additive="base">
                                        <p:cTn id="37" dur="500" fill="hold"/>
                                        <p:tgtEl>
                                          <p:spTgt spid="14339"/>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xit" presetSubtype="8" fill="hold" nodeType="clickEffect">
                                  <p:stCondLst>
                                    <p:cond delay="0"/>
                                  </p:stCondLst>
                                  <p:childTnLst>
                                    <p:anim calcmode="lin" valueType="num">
                                      <p:cBhvr additive="base">
                                        <p:cTn id="41" dur="500"/>
                                        <p:tgtEl>
                                          <p:spTgt spid="14338"/>
                                        </p:tgtEl>
                                        <p:attrNameLst>
                                          <p:attrName>ppt_x</p:attrName>
                                        </p:attrNameLst>
                                      </p:cBhvr>
                                      <p:tavLst>
                                        <p:tav tm="0">
                                          <p:val>
                                            <p:strVal val="ppt_x"/>
                                          </p:val>
                                        </p:tav>
                                        <p:tav tm="100000">
                                          <p:val>
                                            <p:strVal val="0-ppt_w/2"/>
                                          </p:val>
                                        </p:tav>
                                      </p:tavLst>
                                    </p:anim>
                                    <p:anim calcmode="lin" valueType="num">
                                      <p:cBhvr additive="base">
                                        <p:cTn id="42" dur="500"/>
                                        <p:tgtEl>
                                          <p:spTgt spid="14338"/>
                                        </p:tgtEl>
                                        <p:attrNameLst>
                                          <p:attrName>ppt_y</p:attrName>
                                        </p:attrNameLst>
                                      </p:cBhvr>
                                      <p:tavLst>
                                        <p:tav tm="0">
                                          <p:val>
                                            <p:strVal val="ppt_y"/>
                                          </p:val>
                                        </p:tav>
                                        <p:tav tm="100000">
                                          <p:val>
                                            <p:strVal val="ppt_y"/>
                                          </p:val>
                                        </p:tav>
                                      </p:tavLst>
                                    </p:anim>
                                    <p:set>
                                      <p:cBhvr>
                                        <p:cTn id="43" dur="1" fill="hold">
                                          <p:stCondLst>
                                            <p:cond delay="499"/>
                                          </p:stCondLst>
                                        </p:cTn>
                                        <p:tgtEl>
                                          <p:spTgt spid="14338"/>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56" presetClass="path" presetSubtype="0" accel="50000" decel="50000" fill="hold" nodeType="clickEffect">
                                  <p:stCondLst>
                                    <p:cond delay="0"/>
                                  </p:stCondLst>
                                  <p:childTnLst>
                                    <p:animMotion origin="layout" path="M -3.88889E-6 1.16559E-6 L 0.13438 -0.45282 " pathEditMode="relative" rAng="0" ptsTypes="AA">
                                      <p:cBhvr>
                                        <p:cTn id="47" dur="2000" fill="hold"/>
                                        <p:tgtEl>
                                          <p:spTgt spid="14339"/>
                                        </p:tgtEl>
                                        <p:attrNameLst>
                                          <p:attrName>ppt_x</p:attrName>
                                          <p:attrName>ppt_y</p:attrName>
                                        </p:attrNameLst>
                                      </p:cBhvr>
                                      <p:rCtr x="6719" y="-22641"/>
                                    </p:animMotion>
                                  </p:childTnLst>
                                </p:cTn>
                              </p:par>
                            </p:childTnLst>
                          </p:cTn>
                        </p:par>
                      </p:childTnLst>
                    </p:cTn>
                  </p:par>
                  <p:par>
                    <p:cTn id="48" fill="hold">
                      <p:stCondLst>
                        <p:cond delay="indefinite"/>
                      </p:stCondLst>
                      <p:childTnLst>
                        <p:par>
                          <p:cTn id="49" fill="hold">
                            <p:stCondLst>
                              <p:cond delay="0"/>
                            </p:stCondLst>
                            <p:childTnLst>
                              <p:par>
                                <p:cTn id="50" presetID="2" presetClass="entr" presetSubtype="8" fill="hold" nodeType="clickEffect">
                                  <p:stCondLst>
                                    <p:cond delay="0"/>
                                  </p:stCondLst>
                                  <p:childTnLst>
                                    <p:set>
                                      <p:cBhvr>
                                        <p:cTn id="51" dur="1" fill="hold">
                                          <p:stCondLst>
                                            <p:cond delay="0"/>
                                          </p:stCondLst>
                                        </p:cTn>
                                        <p:tgtEl>
                                          <p:spTgt spid="4"/>
                                        </p:tgtEl>
                                        <p:attrNameLst>
                                          <p:attrName>style.visibility</p:attrName>
                                        </p:attrNameLst>
                                      </p:cBhvr>
                                      <p:to>
                                        <p:strVal val="visible"/>
                                      </p:to>
                                    </p:set>
                                    <p:anim calcmode="lin" valueType="num">
                                      <p:cBhvr additive="base">
                                        <p:cTn id="52" dur="1000" fill="hold"/>
                                        <p:tgtEl>
                                          <p:spTgt spid="4"/>
                                        </p:tgtEl>
                                        <p:attrNameLst>
                                          <p:attrName>ppt_x</p:attrName>
                                        </p:attrNameLst>
                                      </p:cBhvr>
                                      <p:tavLst>
                                        <p:tav tm="0">
                                          <p:val>
                                            <p:strVal val="0-#ppt_w/2"/>
                                          </p:val>
                                        </p:tav>
                                        <p:tav tm="100000">
                                          <p:val>
                                            <p:strVal val="#ppt_x"/>
                                          </p:val>
                                        </p:tav>
                                      </p:tavLst>
                                    </p:anim>
                                    <p:anim calcmode="lin" valueType="num">
                                      <p:cBhvr additive="base">
                                        <p:cTn id="53" dur="1000" fill="hold"/>
                                        <p:tgtEl>
                                          <p:spTgt spid="4"/>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1000"/>
                                  </p:stCondLst>
                                  <p:childTnLst>
                                    <p:set>
                                      <p:cBhvr>
                                        <p:cTn id="55" dur="1" fill="hold">
                                          <p:stCondLst>
                                            <p:cond delay="0"/>
                                          </p:stCondLst>
                                        </p:cTn>
                                        <p:tgtEl>
                                          <p:spTgt spid="18"/>
                                        </p:tgtEl>
                                        <p:attrNameLst>
                                          <p:attrName>style.visibility</p:attrName>
                                        </p:attrNameLst>
                                      </p:cBhvr>
                                      <p:to>
                                        <p:strVal val="visible"/>
                                      </p:to>
                                    </p:set>
                                    <p:anim calcmode="lin" valueType="num">
                                      <p:cBhvr additive="base">
                                        <p:cTn id="56" dur="1000" fill="hold"/>
                                        <p:tgtEl>
                                          <p:spTgt spid="18"/>
                                        </p:tgtEl>
                                        <p:attrNameLst>
                                          <p:attrName>ppt_x</p:attrName>
                                        </p:attrNameLst>
                                      </p:cBhvr>
                                      <p:tavLst>
                                        <p:tav tm="0">
                                          <p:val>
                                            <p:strVal val="1+#ppt_w/2"/>
                                          </p:val>
                                        </p:tav>
                                        <p:tav tm="100000">
                                          <p:val>
                                            <p:strVal val="#ppt_x"/>
                                          </p:val>
                                        </p:tav>
                                      </p:tavLst>
                                    </p:anim>
                                    <p:anim calcmode="lin" valueType="num">
                                      <p:cBhvr additive="base">
                                        <p:cTn id="57" dur="1000" fill="hold"/>
                                        <p:tgtEl>
                                          <p:spTgt spid="18"/>
                                        </p:tgtEl>
                                        <p:attrNameLst>
                                          <p:attrName>ppt_y</p:attrName>
                                        </p:attrNameLst>
                                      </p:cBhvr>
                                      <p:tavLst>
                                        <p:tav tm="0">
                                          <p:val>
                                            <p:strVal val="#ppt_y"/>
                                          </p:val>
                                        </p:tav>
                                        <p:tav tm="100000">
                                          <p:val>
                                            <p:strVal val="#ppt_y"/>
                                          </p:val>
                                        </p:tav>
                                      </p:tavLst>
                                    </p:anim>
                                  </p:childTnLst>
                                </p:cTn>
                              </p:par>
                              <p:par>
                                <p:cTn id="58" presetID="2" presetClass="entr" presetSubtype="2" fill="hold" nodeType="withEffect">
                                  <p:stCondLst>
                                    <p:cond delay="0"/>
                                  </p:stCondLst>
                                  <p:childTnLst>
                                    <p:set>
                                      <p:cBhvr>
                                        <p:cTn id="59" dur="1" fill="hold">
                                          <p:stCondLst>
                                            <p:cond delay="0"/>
                                          </p:stCondLst>
                                        </p:cTn>
                                        <p:tgtEl>
                                          <p:spTgt spid="14"/>
                                        </p:tgtEl>
                                        <p:attrNameLst>
                                          <p:attrName>style.visibility</p:attrName>
                                        </p:attrNameLst>
                                      </p:cBhvr>
                                      <p:to>
                                        <p:strVal val="visible"/>
                                      </p:to>
                                    </p:set>
                                    <p:anim calcmode="lin" valueType="num">
                                      <p:cBhvr additive="base">
                                        <p:cTn id="60" dur="1000" fill="hold"/>
                                        <p:tgtEl>
                                          <p:spTgt spid="14"/>
                                        </p:tgtEl>
                                        <p:attrNameLst>
                                          <p:attrName>ppt_x</p:attrName>
                                        </p:attrNameLst>
                                      </p:cBhvr>
                                      <p:tavLst>
                                        <p:tav tm="0">
                                          <p:val>
                                            <p:strVal val="1+#ppt_w/2"/>
                                          </p:val>
                                        </p:tav>
                                        <p:tav tm="100000">
                                          <p:val>
                                            <p:strVal val="#ppt_x"/>
                                          </p:val>
                                        </p:tav>
                                      </p:tavLst>
                                    </p:anim>
                                    <p:anim calcmode="lin" valueType="num">
                                      <p:cBhvr additive="base">
                                        <p:cTn id="61" dur="10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243962" y="1680020"/>
            <a:ext cx="8792534" cy="646331"/>
          </a:xfrm>
          <a:prstGeom prst="rect">
            <a:avLst/>
          </a:prstGeom>
          <a:noFill/>
        </p:spPr>
        <p:txBody>
          <a:bodyPr wrap="square" rtlCol="0">
            <a:spAutoFit/>
          </a:bodyPr>
          <a:lstStyle/>
          <a:p>
            <a:r>
              <a:rPr lang="zh-CN" altLang="en-US" sz="3600" b="1" dirty="0" smtClean="0">
                <a:solidFill>
                  <a:prstClr val="black"/>
                </a:solidFill>
                <a:latin typeface="方正姚体" panose="02010601030101010101" pitchFamily="2" charset="-122"/>
                <a:ea typeface="方正姚体" panose="02010601030101010101" pitchFamily="2" charset="-122"/>
              </a:rPr>
              <a:t>（四）土地增值税的清算流程</a:t>
            </a:r>
            <a:r>
              <a:rPr lang="en-US" altLang="zh-CN" sz="3600" b="1" dirty="0" smtClean="0">
                <a:solidFill>
                  <a:prstClr val="black"/>
                </a:solidFill>
                <a:latin typeface="方正姚体" panose="02010601030101010101" pitchFamily="2" charset="-122"/>
                <a:ea typeface="方正姚体" panose="02010601030101010101" pitchFamily="2" charset="-122"/>
              </a:rPr>
              <a:t>—</a:t>
            </a:r>
            <a:r>
              <a:rPr lang="zh-CN" altLang="en-US" sz="3600" b="1" dirty="0" smtClean="0">
                <a:solidFill>
                  <a:prstClr val="black"/>
                </a:solidFill>
                <a:latin typeface="方正姚体" panose="02010601030101010101" pitchFamily="2" charset="-122"/>
                <a:ea typeface="方正姚体" panose="02010601030101010101" pitchFamily="2" charset="-122"/>
              </a:rPr>
              <a:t>扣除项目</a:t>
            </a:r>
            <a:endParaRPr lang="zh-CN" altLang="en-US" sz="3600" b="1" dirty="0">
              <a:solidFill>
                <a:prstClr val="black"/>
              </a:solidFill>
              <a:latin typeface="方正姚体" panose="02010601030101010101" pitchFamily="2" charset="-122"/>
              <a:ea typeface="方正姚体" panose="02010601030101010101" pitchFamily="2" charset="-122"/>
            </a:endParaRPr>
          </a:p>
        </p:txBody>
      </p:sp>
      <p:pic>
        <p:nvPicPr>
          <p:cNvPr id="10243" name="Picture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038341" y="1680020"/>
            <a:ext cx="6619875" cy="4730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3" name="对象 2"/>
          <p:cNvGraphicFramePr>
            <a:graphicFrameLocks noChangeAspect="1"/>
          </p:cNvGraphicFramePr>
          <p:nvPr/>
        </p:nvGraphicFramePr>
        <p:xfrm>
          <a:off x="1048469" y="4350618"/>
          <a:ext cx="6619875" cy="590550"/>
        </p:xfrm>
        <a:graphic>
          <a:graphicData uri="http://schemas.openxmlformats.org/presentationml/2006/ole">
            <mc:AlternateContent xmlns:mc="http://schemas.openxmlformats.org/markup-compatibility/2006">
              <mc:Choice xmlns:v="urn:schemas-microsoft-com:vml" Requires="v">
                <p:oleObj spid="_x0000_s16417" name="Visio" r:id="rId2" imgW="8839200" imgH="800100" progId="Visio.Drawing.11">
                  <p:link updateAutomatic="1"/>
                </p:oleObj>
              </mc:Choice>
              <mc:Fallback>
                <p:oleObj name="Visio" r:id="rId2" imgW="8839200" imgH="800100" progId="Visio.Drawing.11">
                  <p:link updateAutomatic="1"/>
                  <p:pic>
                    <p:nvPicPr>
                      <p:cNvPr id="0" name="图片 16416"/>
                      <p:cNvPicPr/>
                      <p:nvPr/>
                    </p:nvPicPr>
                    <p:blipFill>
                      <a:blip r:embed="rId3"/>
                      <a:stretch>
                        <a:fillRect/>
                      </a:stretch>
                    </p:blipFill>
                    <p:spPr>
                      <a:xfrm>
                        <a:off x="1048469" y="4350618"/>
                        <a:ext cx="6619875" cy="590550"/>
                      </a:xfrm>
                      <a:prstGeom prst="rect">
                        <a:avLst/>
                      </a:prstGeom>
                    </p:spPr>
                  </p:pic>
                </p:oleObj>
              </mc:Fallback>
            </mc:AlternateContent>
          </a:graphicData>
        </a:graphic>
      </p:graphicFrame>
      <p:sp>
        <p:nvSpPr>
          <p:cNvPr id="5" name="圆角矩形 4"/>
          <p:cNvSpPr/>
          <p:nvPr/>
        </p:nvSpPr>
        <p:spPr>
          <a:xfrm>
            <a:off x="611560" y="2636912"/>
            <a:ext cx="1368152" cy="1152128"/>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CN" altLang="en-US" sz="4000" dirty="0">
                <a:latin typeface="方正姚体" panose="02010601030101010101" pitchFamily="2" charset="-122"/>
                <a:ea typeface="方正姚体" panose="02010601030101010101" pitchFamily="2" charset="-122"/>
              </a:rPr>
              <a:t>注意</a:t>
            </a:r>
            <a:endParaRPr lang="zh-CN" altLang="en-US" sz="4000" dirty="0">
              <a:latin typeface="方正姚体" panose="02010601030101010101" pitchFamily="2" charset="-122"/>
              <a:ea typeface="方正姚体" panose="02010601030101010101" pitchFamily="2" charset="-122"/>
            </a:endParaRPr>
          </a:p>
        </p:txBody>
      </p:sp>
      <p:sp>
        <p:nvSpPr>
          <p:cNvPr id="6" name="圆角矩形 5"/>
          <p:cNvSpPr/>
          <p:nvPr/>
        </p:nvSpPr>
        <p:spPr>
          <a:xfrm>
            <a:off x="2195736" y="2636912"/>
            <a:ext cx="6480720" cy="108012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zh-CN" altLang="en-US" sz="2800" dirty="0" smtClean="0">
                <a:latin typeface="方正姚体" panose="02010601030101010101" pitchFamily="2" charset="-122"/>
                <a:ea typeface="方正姚体" panose="02010601030101010101" pitchFamily="2" charset="-122"/>
              </a:rPr>
              <a:t>        以上说的都是“</a:t>
            </a:r>
            <a:r>
              <a:rPr lang="zh-CN" altLang="zh-CN" sz="2800" dirty="0">
                <a:latin typeface="方正姚体" panose="02010601030101010101" pitchFamily="2" charset="-122"/>
                <a:ea typeface="方正姚体" panose="02010601030101010101" pitchFamily="2" charset="-122"/>
              </a:rPr>
              <a:t>开发土地和新建房及配套</a:t>
            </a:r>
            <a:r>
              <a:rPr lang="zh-CN" altLang="zh-CN" sz="2800" dirty="0" smtClean="0">
                <a:latin typeface="方正姚体" panose="02010601030101010101" pitchFamily="2" charset="-122"/>
                <a:ea typeface="方正姚体" panose="02010601030101010101" pitchFamily="2" charset="-122"/>
              </a:rPr>
              <a:t>设施的</a:t>
            </a:r>
            <a:r>
              <a:rPr lang="zh-CN" altLang="zh-CN" sz="2800" b="1" dirty="0">
                <a:latin typeface="方正姚体" panose="02010601030101010101" pitchFamily="2" charset="-122"/>
                <a:ea typeface="方正姚体" panose="02010601030101010101" pitchFamily="2" charset="-122"/>
              </a:rPr>
              <a:t>成本</a:t>
            </a:r>
            <a:r>
              <a:rPr lang="zh-CN" altLang="en-US" sz="2800" dirty="0" smtClean="0">
                <a:latin typeface="方正姚体" panose="02010601030101010101" pitchFamily="2" charset="-122"/>
                <a:ea typeface="方正姚体" panose="02010601030101010101" pitchFamily="2" charset="-122"/>
              </a:rPr>
              <a:t>”</a:t>
            </a:r>
            <a:r>
              <a:rPr lang="zh-CN" altLang="en-US" sz="2800" b="1" dirty="0" smtClean="0">
                <a:latin typeface="方正姚体" panose="02010601030101010101" pitchFamily="2" charset="-122"/>
                <a:ea typeface="方正姚体" panose="02010601030101010101" pitchFamily="2" charset="-122"/>
              </a:rPr>
              <a:t>（房地产开发成本）</a:t>
            </a:r>
            <a:endParaRPr lang="zh-CN" altLang="en-US" sz="2800" b="1" dirty="0">
              <a:latin typeface="方正姚体" panose="02010601030101010101" pitchFamily="2" charset="-122"/>
              <a:ea typeface="方正姚体" panose="02010601030101010101" pitchFamily="2" charset="-122"/>
            </a:endParaRPr>
          </a:p>
        </p:txBody>
      </p:sp>
      <p:sp>
        <p:nvSpPr>
          <p:cNvPr id="13" name="圆角矩形 12"/>
          <p:cNvSpPr/>
          <p:nvPr/>
        </p:nvSpPr>
        <p:spPr>
          <a:xfrm>
            <a:off x="3917126" y="2274972"/>
            <a:ext cx="3319926" cy="208823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zh-CN" altLang="en-US" sz="2800" dirty="0" smtClean="0">
                <a:latin typeface="方正姚体" panose="02010601030101010101" pitchFamily="2" charset="-122"/>
                <a:ea typeface="方正姚体" panose="02010601030101010101" pitchFamily="2" charset="-122"/>
              </a:rPr>
              <a:t>    “</a:t>
            </a:r>
            <a:r>
              <a:rPr lang="zh-CN" altLang="zh-CN" sz="2800" dirty="0" smtClean="0">
                <a:latin typeface="方正姚体" panose="02010601030101010101" pitchFamily="2" charset="-122"/>
                <a:ea typeface="方正姚体" panose="02010601030101010101" pitchFamily="2" charset="-122"/>
              </a:rPr>
              <a:t>开发</a:t>
            </a:r>
            <a:r>
              <a:rPr lang="zh-CN" altLang="zh-CN" sz="2800" dirty="0">
                <a:latin typeface="方正姚体" panose="02010601030101010101" pitchFamily="2" charset="-122"/>
                <a:ea typeface="方正姚体" panose="02010601030101010101" pitchFamily="2" charset="-122"/>
              </a:rPr>
              <a:t>土地和新建房及配套</a:t>
            </a:r>
            <a:r>
              <a:rPr lang="zh-CN" altLang="zh-CN" sz="2800" dirty="0" smtClean="0">
                <a:latin typeface="方正姚体" panose="02010601030101010101" pitchFamily="2" charset="-122"/>
                <a:ea typeface="方正姚体" panose="02010601030101010101" pitchFamily="2" charset="-122"/>
              </a:rPr>
              <a:t>设施的</a:t>
            </a:r>
            <a:r>
              <a:rPr lang="zh-CN" altLang="en-US" sz="2800" b="1" dirty="0" smtClean="0">
                <a:latin typeface="方正姚体" panose="02010601030101010101" pitchFamily="2" charset="-122"/>
                <a:ea typeface="方正姚体" panose="02010601030101010101" pitchFamily="2" charset="-122"/>
              </a:rPr>
              <a:t>费用</a:t>
            </a:r>
            <a:r>
              <a:rPr lang="zh-CN" altLang="en-US" sz="2800" dirty="0" smtClean="0">
                <a:latin typeface="方正姚体" panose="02010601030101010101" pitchFamily="2" charset="-122"/>
                <a:ea typeface="方正姚体" panose="02010601030101010101" pitchFamily="2" charset="-122"/>
              </a:rPr>
              <a:t>”</a:t>
            </a:r>
            <a:r>
              <a:rPr lang="zh-CN" altLang="en-US" sz="2800" b="1" dirty="0" smtClean="0">
                <a:latin typeface="方正姚体" panose="02010601030101010101" pitchFamily="2" charset="-122"/>
                <a:ea typeface="方正姚体" panose="02010601030101010101" pitchFamily="2" charset="-122"/>
              </a:rPr>
              <a:t>（房地产开发费用）</a:t>
            </a:r>
            <a:endParaRPr lang="zh-CN" altLang="en-US" sz="2800" b="1" dirty="0">
              <a:latin typeface="方正姚体" panose="02010601030101010101" pitchFamily="2" charset="-122"/>
              <a:ea typeface="方正姚体" panose="02010601030101010101" pitchFamily="2" charset="-122"/>
            </a:endParaRPr>
          </a:p>
        </p:txBody>
      </p:sp>
      <p:sp>
        <p:nvSpPr>
          <p:cNvPr id="7" name="圆角矩形 6"/>
          <p:cNvSpPr/>
          <p:nvPr/>
        </p:nvSpPr>
        <p:spPr>
          <a:xfrm>
            <a:off x="3851920" y="4149080"/>
            <a:ext cx="4968552" cy="72008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zh-CN" altLang="zh-CN" sz="2800" dirty="0">
                <a:solidFill>
                  <a:schemeClr val="dk1"/>
                </a:solidFill>
                <a:latin typeface="方正姚体" panose="02010601030101010101" pitchFamily="2" charset="-122"/>
                <a:ea typeface="方正姚体" panose="02010601030101010101" pitchFamily="2" charset="-122"/>
              </a:rPr>
              <a:t>是指与房地产开发项目有关的</a:t>
            </a:r>
            <a:endParaRPr lang="zh-CN" altLang="en-US" sz="2800" dirty="0">
              <a:solidFill>
                <a:schemeClr val="dk1"/>
              </a:solidFill>
              <a:latin typeface="方正姚体" panose="02010601030101010101" pitchFamily="2" charset="-122"/>
              <a:ea typeface="方正姚体" panose="02010601030101010101" pitchFamily="2" charset="-122"/>
            </a:endParaRPr>
          </a:p>
        </p:txBody>
      </p:sp>
      <p:sp>
        <p:nvSpPr>
          <p:cNvPr id="8" name="圆角矩形 7"/>
          <p:cNvSpPr/>
          <p:nvPr/>
        </p:nvSpPr>
        <p:spPr>
          <a:xfrm>
            <a:off x="3923928" y="5013176"/>
            <a:ext cx="1296144" cy="1224136"/>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zh-CN" altLang="en-US" sz="2800" dirty="0">
                <a:solidFill>
                  <a:schemeClr val="dk1"/>
                </a:solidFill>
                <a:latin typeface="方正姚体" panose="02010601030101010101" pitchFamily="2" charset="-122"/>
                <a:ea typeface="方正姚体" panose="02010601030101010101" pitchFamily="2" charset="-122"/>
              </a:rPr>
              <a:t>销售费用</a:t>
            </a:r>
            <a:endParaRPr lang="zh-CN" altLang="en-US" sz="2800" dirty="0">
              <a:solidFill>
                <a:schemeClr val="dk1"/>
              </a:solidFill>
              <a:latin typeface="方正姚体" panose="02010601030101010101" pitchFamily="2" charset="-122"/>
              <a:ea typeface="方正姚体" panose="02010601030101010101" pitchFamily="2" charset="-122"/>
            </a:endParaRPr>
          </a:p>
        </p:txBody>
      </p:sp>
      <p:sp>
        <p:nvSpPr>
          <p:cNvPr id="17" name="圆角矩形 16"/>
          <p:cNvSpPr/>
          <p:nvPr/>
        </p:nvSpPr>
        <p:spPr>
          <a:xfrm>
            <a:off x="5796136" y="5013176"/>
            <a:ext cx="1296144" cy="1224136"/>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zh-CN" altLang="en-US" sz="2800" dirty="0">
                <a:solidFill>
                  <a:schemeClr val="dk1"/>
                </a:solidFill>
                <a:latin typeface="方正姚体" panose="02010601030101010101" pitchFamily="2" charset="-122"/>
                <a:ea typeface="方正姚体" panose="02010601030101010101" pitchFamily="2" charset="-122"/>
              </a:rPr>
              <a:t>管理费用</a:t>
            </a:r>
            <a:endParaRPr lang="zh-CN" altLang="en-US" sz="2800" dirty="0">
              <a:solidFill>
                <a:schemeClr val="dk1"/>
              </a:solidFill>
              <a:latin typeface="方正姚体" panose="02010601030101010101" pitchFamily="2" charset="-122"/>
              <a:ea typeface="方正姚体" panose="02010601030101010101" pitchFamily="2" charset="-122"/>
            </a:endParaRPr>
          </a:p>
        </p:txBody>
      </p:sp>
      <p:sp>
        <p:nvSpPr>
          <p:cNvPr id="19" name="圆角矩形 18"/>
          <p:cNvSpPr/>
          <p:nvPr/>
        </p:nvSpPr>
        <p:spPr>
          <a:xfrm>
            <a:off x="7524328" y="5013176"/>
            <a:ext cx="1296144" cy="1224136"/>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zh-CN" altLang="en-US" sz="2800" dirty="0">
                <a:solidFill>
                  <a:schemeClr val="dk1"/>
                </a:solidFill>
                <a:latin typeface="方正姚体" panose="02010601030101010101" pitchFamily="2" charset="-122"/>
                <a:ea typeface="方正姚体" panose="02010601030101010101" pitchFamily="2" charset="-122"/>
              </a:rPr>
              <a:t>财务费用</a:t>
            </a:r>
            <a:endParaRPr lang="zh-CN" altLang="en-US" sz="2800" dirty="0">
              <a:solidFill>
                <a:schemeClr val="dk1"/>
              </a:solidFill>
              <a:latin typeface="方正姚体" panose="02010601030101010101" pitchFamily="2" charset="-122"/>
              <a:ea typeface="方正姚体" panose="02010601030101010101" pitchFamily="2" charset="-122"/>
            </a:endParaRPr>
          </a:p>
        </p:txBody>
      </p:sp>
      <p:sp>
        <p:nvSpPr>
          <p:cNvPr id="14" name="标题 1"/>
          <p:cNvSpPr txBox="1"/>
          <p:nvPr/>
        </p:nvSpPr>
        <p:spPr>
          <a:xfrm>
            <a:off x="107505" y="408372"/>
            <a:ext cx="8856984" cy="103942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r>
              <a:rPr lang="zh-CN" altLang="en-US" sz="4400" b="1" dirty="0" smtClean="0">
                <a:solidFill>
                  <a:schemeClr val="tx1"/>
                </a:solidFill>
                <a:latin typeface="方正姚体" panose="02010601030101010101" pitchFamily="2" charset="-122"/>
                <a:ea typeface="方正姚体" panose="02010601030101010101" pitchFamily="2" charset="-122"/>
              </a:rPr>
              <a:t>三、房地产企业土地增值税清算</a:t>
            </a:r>
            <a:endParaRPr lang="zh-CN" altLang="en-US" sz="4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6"/>
                                        </p:tgtEl>
                                      </p:cBhvr>
                                    </p:animEffect>
                                    <p:set>
                                      <p:cBhvr>
                                        <p:cTn id="7" dur="1" fill="hold">
                                          <p:stCondLst>
                                            <p:cond delay="499"/>
                                          </p:stCondLst>
                                        </p:cTn>
                                        <p:tgtEl>
                                          <p:spTgt spid="1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0-#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0"/>
                                  </p:stCondLst>
                                  <p:childTnLst>
                                    <p:set>
                                      <p:cBhvr>
                                        <p:cTn id="15" dur="1" fill="hold">
                                          <p:stCondLst>
                                            <p:cond delay="0"/>
                                          </p:stCondLst>
                                        </p:cTn>
                                        <p:tgtEl>
                                          <p:spTgt spid="10243"/>
                                        </p:tgtEl>
                                        <p:attrNameLst>
                                          <p:attrName>style.visibility</p:attrName>
                                        </p:attrNameLst>
                                      </p:cBhvr>
                                      <p:to>
                                        <p:strVal val="visible"/>
                                      </p:to>
                                    </p:set>
                                    <p:anim calcmode="lin" valueType="num">
                                      <p:cBhvr additive="base">
                                        <p:cTn id="16" dur="500" fill="hold"/>
                                        <p:tgtEl>
                                          <p:spTgt spid="10243"/>
                                        </p:tgtEl>
                                        <p:attrNameLst>
                                          <p:attrName>ppt_x</p:attrName>
                                        </p:attrNameLst>
                                      </p:cBhvr>
                                      <p:tavLst>
                                        <p:tav tm="0">
                                          <p:val>
                                            <p:strVal val="0-#ppt_w/2"/>
                                          </p:val>
                                        </p:tav>
                                        <p:tav tm="100000">
                                          <p:val>
                                            <p:strVal val="#ppt_x"/>
                                          </p:val>
                                        </p:tav>
                                      </p:tavLst>
                                    </p:anim>
                                    <p:anim calcmode="lin" valueType="num">
                                      <p:cBhvr additive="base">
                                        <p:cTn id="17" dur="500" fill="hold"/>
                                        <p:tgtEl>
                                          <p:spTgt spid="10243"/>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xit" presetSubtype="2" fill="hold" nodeType="clickEffect">
                                  <p:stCondLst>
                                    <p:cond delay="0"/>
                                  </p:stCondLst>
                                  <p:childTnLst>
                                    <p:anim calcmode="lin" valueType="num">
                                      <p:cBhvr additive="base">
                                        <p:cTn id="21" dur="500"/>
                                        <p:tgtEl>
                                          <p:spTgt spid="10243"/>
                                        </p:tgtEl>
                                        <p:attrNameLst>
                                          <p:attrName>ppt_x</p:attrName>
                                        </p:attrNameLst>
                                      </p:cBhvr>
                                      <p:tavLst>
                                        <p:tav tm="0">
                                          <p:val>
                                            <p:strVal val="ppt_x"/>
                                          </p:val>
                                        </p:tav>
                                        <p:tav tm="100000">
                                          <p:val>
                                            <p:strVal val="1+ppt_w/2"/>
                                          </p:val>
                                        </p:tav>
                                      </p:tavLst>
                                    </p:anim>
                                    <p:anim calcmode="lin" valueType="num">
                                      <p:cBhvr additive="base">
                                        <p:cTn id="22" dur="500"/>
                                        <p:tgtEl>
                                          <p:spTgt spid="10243"/>
                                        </p:tgtEl>
                                        <p:attrNameLst>
                                          <p:attrName>ppt_y</p:attrName>
                                        </p:attrNameLst>
                                      </p:cBhvr>
                                      <p:tavLst>
                                        <p:tav tm="0">
                                          <p:val>
                                            <p:strVal val="ppt_y"/>
                                          </p:val>
                                        </p:tav>
                                        <p:tav tm="100000">
                                          <p:val>
                                            <p:strVal val="ppt_y"/>
                                          </p:val>
                                        </p:tav>
                                      </p:tavLst>
                                    </p:anim>
                                    <p:set>
                                      <p:cBhvr>
                                        <p:cTn id="23" dur="1" fill="hold">
                                          <p:stCondLst>
                                            <p:cond delay="499"/>
                                          </p:stCondLst>
                                        </p:cTn>
                                        <p:tgtEl>
                                          <p:spTgt spid="10243"/>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64" presetClass="path" presetSubtype="0" accel="50000" decel="50000" fill="hold" nodeType="clickEffect">
                                  <p:stCondLst>
                                    <p:cond delay="0"/>
                                  </p:stCondLst>
                                  <p:childTnLst>
                                    <p:animMotion origin="layout" path="M 3.61111E-6 2.44218E-6 L 3.61111E-6 -0.3883 " pathEditMode="relative" rAng="0" ptsTypes="AA">
                                      <p:cBhvr>
                                        <p:cTn id="27" dur="2000" fill="hold"/>
                                        <p:tgtEl>
                                          <p:spTgt spid="3"/>
                                        </p:tgtEl>
                                        <p:attrNameLst>
                                          <p:attrName>ppt_x</p:attrName>
                                          <p:attrName>ppt_y</p:attrName>
                                        </p:attrNameLst>
                                      </p:cBhvr>
                                      <p:rCtr x="0" y="-19426"/>
                                    </p:animMotion>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additive="base">
                                        <p:cTn id="32" dur="1000" fill="hold"/>
                                        <p:tgtEl>
                                          <p:spTgt spid="5"/>
                                        </p:tgtEl>
                                        <p:attrNameLst>
                                          <p:attrName>ppt_x</p:attrName>
                                        </p:attrNameLst>
                                      </p:cBhvr>
                                      <p:tavLst>
                                        <p:tav tm="0">
                                          <p:val>
                                            <p:strVal val="0-#ppt_w/2"/>
                                          </p:val>
                                        </p:tav>
                                        <p:tav tm="100000">
                                          <p:val>
                                            <p:strVal val="#ppt_x"/>
                                          </p:val>
                                        </p:tav>
                                      </p:tavLst>
                                    </p:anim>
                                    <p:anim calcmode="lin" valueType="num">
                                      <p:cBhvr additive="base">
                                        <p:cTn id="33" dur="1000" fill="hold"/>
                                        <p:tgtEl>
                                          <p:spTgt spid="5"/>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1000"/>
                                  </p:stCondLst>
                                  <p:childTnLst>
                                    <p:set>
                                      <p:cBhvr>
                                        <p:cTn id="35" dur="1" fill="hold">
                                          <p:stCondLst>
                                            <p:cond delay="0"/>
                                          </p:stCondLst>
                                        </p:cTn>
                                        <p:tgtEl>
                                          <p:spTgt spid="6"/>
                                        </p:tgtEl>
                                        <p:attrNameLst>
                                          <p:attrName>style.visibility</p:attrName>
                                        </p:attrNameLst>
                                      </p:cBhvr>
                                      <p:to>
                                        <p:strVal val="visible"/>
                                      </p:to>
                                    </p:set>
                                    <p:anim calcmode="lin" valueType="num">
                                      <p:cBhvr additive="base">
                                        <p:cTn id="36" dur="1000" fill="hold"/>
                                        <p:tgtEl>
                                          <p:spTgt spid="6"/>
                                        </p:tgtEl>
                                        <p:attrNameLst>
                                          <p:attrName>ppt_x</p:attrName>
                                        </p:attrNameLst>
                                      </p:cBhvr>
                                      <p:tavLst>
                                        <p:tav tm="0">
                                          <p:val>
                                            <p:strVal val="1+#ppt_w/2"/>
                                          </p:val>
                                        </p:tav>
                                        <p:tav tm="100000">
                                          <p:val>
                                            <p:strVal val="#ppt_x"/>
                                          </p:val>
                                        </p:tav>
                                      </p:tavLst>
                                    </p:anim>
                                    <p:anim calcmode="lin" valueType="num">
                                      <p:cBhvr additive="base">
                                        <p:cTn id="37" dur="10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1" nodeType="clickEffect">
                                  <p:stCondLst>
                                    <p:cond delay="0"/>
                                  </p:stCondLst>
                                  <p:childTnLst>
                                    <p:set>
                                      <p:cBhvr>
                                        <p:cTn id="41" dur="1" fill="hold">
                                          <p:stCondLst>
                                            <p:cond delay="0"/>
                                          </p:stCondLst>
                                        </p:cTn>
                                        <p:tgtEl>
                                          <p:spTgt spid="13"/>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42" presetClass="path" presetSubtype="0" accel="50000" decel="50000" fill="hold" grpId="0" nodeType="clickEffect">
                                  <p:stCondLst>
                                    <p:cond delay="0"/>
                                  </p:stCondLst>
                                  <p:childTnLst>
                                    <p:animMotion origin="layout" path="M -0.04688 0.00578 L -0.44063 0.28908 " pathEditMode="relative" rAng="0" ptsTypes="AA">
                                      <p:cBhvr>
                                        <p:cTn id="45" dur="2000" fill="hold"/>
                                        <p:tgtEl>
                                          <p:spTgt spid="13"/>
                                        </p:tgtEl>
                                        <p:attrNameLst>
                                          <p:attrName>ppt_x</p:attrName>
                                          <p:attrName>ppt_y</p:attrName>
                                        </p:attrNameLst>
                                      </p:cBhvr>
                                      <p:rCtr x="-19688" y="14154"/>
                                    </p:animMotion>
                                  </p:childTnLst>
                                </p:cTn>
                              </p:par>
                            </p:childTnLst>
                          </p:cTn>
                        </p:par>
                      </p:childTnLst>
                    </p:cTn>
                  </p:par>
                  <p:par>
                    <p:cTn id="46" fill="hold">
                      <p:stCondLst>
                        <p:cond delay="indefinite"/>
                      </p:stCondLst>
                      <p:childTnLst>
                        <p:par>
                          <p:cTn id="47" fill="hold">
                            <p:stCondLst>
                              <p:cond delay="0"/>
                            </p:stCondLst>
                            <p:childTnLst>
                              <p:par>
                                <p:cTn id="48" presetID="12" presetClass="entr" presetSubtype="8" fill="hold" grpId="0" nodeType="click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additive="base">
                                        <p:cTn id="50" dur="1000"/>
                                        <p:tgtEl>
                                          <p:spTgt spid="7"/>
                                        </p:tgtEl>
                                        <p:attrNameLst>
                                          <p:attrName>ppt_x</p:attrName>
                                        </p:attrNameLst>
                                      </p:cBhvr>
                                      <p:tavLst>
                                        <p:tav tm="0">
                                          <p:val>
                                            <p:strVal val="#ppt_x-#ppt_w*1.125000"/>
                                          </p:val>
                                        </p:tav>
                                        <p:tav tm="100000">
                                          <p:val>
                                            <p:strVal val="#ppt_x"/>
                                          </p:val>
                                        </p:tav>
                                      </p:tavLst>
                                    </p:anim>
                                    <p:animEffect transition="in" filter="wipe(right)">
                                      <p:cBhvr>
                                        <p:cTn id="51" dur="1000"/>
                                        <p:tgtEl>
                                          <p:spTgt spid="7"/>
                                        </p:tgtEl>
                                      </p:cBhvr>
                                    </p:animEffect>
                                  </p:childTnLst>
                                </p:cTn>
                              </p:par>
                              <p:par>
                                <p:cTn id="52" presetID="12" presetClass="entr" presetSubtype="4" fill="hold" grpId="0" nodeType="withEffect">
                                  <p:stCondLst>
                                    <p:cond delay="1000"/>
                                  </p:stCondLst>
                                  <p:childTnLst>
                                    <p:set>
                                      <p:cBhvr>
                                        <p:cTn id="53" dur="1" fill="hold">
                                          <p:stCondLst>
                                            <p:cond delay="0"/>
                                          </p:stCondLst>
                                        </p:cTn>
                                        <p:tgtEl>
                                          <p:spTgt spid="8"/>
                                        </p:tgtEl>
                                        <p:attrNameLst>
                                          <p:attrName>style.visibility</p:attrName>
                                        </p:attrNameLst>
                                      </p:cBhvr>
                                      <p:to>
                                        <p:strVal val="visible"/>
                                      </p:to>
                                    </p:set>
                                    <p:anim calcmode="lin" valueType="num">
                                      <p:cBhvr additive="base">
                                        <p:cTn id="54" dur="1000"/>
                                        <p:tgtEl>
                                          <p:spTgt spid="8"/>
                                        </p:tgtEl>
                                        <p:attrNameLst>
                                          <p:attrName>ppt_y</p:attrName>
                                        </p:attrNameLst>
                                      </p:cBhvr>
                                      <p:tavLst>
                                        <p:tav tm="0">
                                          <p:val>
                                            <p:strVal val="#ppt_y+#ppt_h*1.125000"/>
                                          </p:val>
                                        </p:tav>
                                        <p:tav tm="100000">
                                          <p:val>
                                            <p:strVal val="#ppt_y"/>
                                          </p:val>
                                        </p:tav>
                                      </p:tavLst>
                                    </p:anim>
                                    <p:animEffect transition="in" filter="wipe(up)">
                                      <p:cBhvr>
                                        <p:cTn id="55" dur="1000"/>
                                        <p:tgtEl>
                                          <p:spTgt spid="8"/>
                                        </p:tgtEl>
                                      </p:cBhvr>
                                    </p:animEffect>
                                  </p:childTnLst>
                                </p:cTn>
                              </p:par>
                              <p:par>
                                <p:cTn id="56" presetID="12" presetClass="entr" presetSubtype="4" fill="hold" grpId="0" nodeType="withEffect">
                                  <p:stCondLst>
                                    <p:cond delay="2000"/>
                                  </p:stCondLst>
                                  <p:childTnLst>
                                    <p:set>
                                      <p:cBhvr>
                                        <p:cTn id="57" dur="1" fill="hold">
                                          <p:stCondLst>
                                            <p:cond delay="0"/>
                                          </p:stCondLst>
                                        </p:cTn>
                                        <p:tgtEl>
                                          <p:spTgt spid="17"/>
                                        </p:tgtEl>
                                        <p:attrNameLst>
                                          <p:attrName>style.visibility</p:attrName>
                                        </p:attrNameLst>
                                      </p:cBhvr>
                                      <p:to>
                                        <p:strVal val="visible"/>
                                      </p:to>
                                    </p:set>
                                    <p:anim calcmode="lin" valueType="num">
                                      <p:cBhvr additive="base">
                                        <p:cTn id="58" dur="1000"/>
                                        <p:tgtEl>
                                          <p:spTgt spid="17"/>
                                        </p:tgtEl>
                                        <p:attrNameLst>
                                          <p:attrName>ppt_y</p:attrName>
                                        </p:attrNameLst>
                                      </p:cBhvr>
                                      <p:tavLst>
                                        <p:tav tm="0">
                                          <p:val>
                                            <p:strVal val="#ppt_y+#ppt_h*1.125000"/>
                                          </p:val>
                                        </p:tav>
                                        <p:tav tm="100000">
                                          <p:val>
                                            <p:strVal val="#ppt_y"/>
                                          </p:val>
                                        </p:tav>
                                      </p:tavLst>
                                    </p:anim>
                                    <p:animEffect transition="in" filter="wipe(up)">
                                      <p:cBhvr>
                                        <p:cTn id="59" dur="1000"/>
                                        <p:tgtEl>
                                          <p:spTgt spid="17"/>
                                        </p:tgtEl>
                                      </p:cBhvr>
                                    </p:animEffect>
                                  </p:childTnLst>
                                </p:cTn>
                              </p:par>
                              <p:par>
                                <p:cTn id="60" presetID="12" presetClass="entr" presetSubtype="4" fill="hold" grpId="0" nodeType="withEffect">
                                  <p:stCondLst>
                                    <p:cond delay="3000"/>
                                  </p:stCondLst>
                                  <p:childTnLst>
                                    <p:set>
                                      <p:cBhvr>
                                        <p:cTn id="61" dur="1" fill="hold">
                                          <p:stCondLst>
                                            <p:cond delay="0"/>
                                          </p:stCondLst>
                                        </p:cTn>
                                        <p:tgtEl>
                                          <p:spTgt spid="19"/>
                                        </p:tgtEl>
                                        <p:attrNameLst>
                                          <p:attrName>style.visibility</p:attrName>
                                        </p:attrNameLst>
                                      </p:cBhvr>
                                      <p:to>
                                        <p:strVal val="visible"/>
                                      </p:to>
                                    </p:set>
                                    <p:anim calcmode="lin" valueType="num">
                                      <p:cBhvr additive="base">
                                        <p:cTn id="62" dur="1000"/>
                                        <p:tgtEl>
                                          <p:spTgt spid="19"/>
                                        </p:tgtEl>
                                        <p:attrNameLst>
                                          <p:attrName>ppt_y</p:attrName>
                                        </p:attrNameLst>
                                      </p:cBhvr>
                                      <p:tavLst>
                                        <p:tav tm="0">
                                          <p:val>
                                            <p:strVal val="#ppt_y+#ppt_h*1.125000"/>
                                          </p:val>
                                        </p:tav>
                                        <p:tav tm="100000">
                                          <p:val>
                                            <p:strVal val="#ppt_y"/>
                                          </p:val>
                                        </p:tav>
                                      </p:tavLst>
                                    </p:anim>
                                    <p:animEffect transition="in" filter="wipe(up)">
                                      <p:cBhvr>
                                        <p:cTn id="63"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5" grpId="0" animBg="1"/>
      <p:bldP spid="6" grpId="0" animBg="1"/>
      <p:bldP spid="13" grpId="0" animBg="1"/>
      <p:bldP spid="13" grpId="1" animBg="1"/>
      <p:bldP spid="7" grpId="0" animBg="1"/>
      <p:bldP spid="8" grpId="0" animBg="1"/>
      <p:bldP spid="17" grpId="0" animBg="1"/>
      <p:bldP spid="1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标题 1"/>
          <p:cNvSpPr txBox="1"/>
          <p:nvPr/>
        </p:nvSpPr>
        <p:spPr>
          <a:xfrm>
            <a:off x="107505" y="408372"/>
            <a:ext cx="8856984" cy="103942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r>
              <a:rPr lang="zh-CN" altLang="en-US" sz="4400" b="1" dirty="0" smtClean="0">
                <a:solidFill>
                  <a:schemeClr val="tx1"/>
                </a:solidFill>
                <a:latin typeface="方正姚体" panose="02010601030101010101" pitchFamily="2" charset="-122"/>
                <a:ea typeface="方正姚体" panose="02010601030101010101" pitchFamily="2" charset="-122"/>
              </a:rPr>
              <a:t>三、房地产企业土地增值税清算</a:t>
            </a:r>
            <a:endParaRPr lang="zh-CN" altLang="en-US" sz="4400" b="1" dirty="0"/>
          </a:p>
        </p:txBody>
      </p:sp>
      <p:sp>
        <p:nvSpPr>
          <p:cNvPr id="11" name="圆角矩形 10"/>
          <p:cNvSpPr/>
          <p:nvPr/>
        </p:nvSpPr>
        <p:spPr>
          <a:xfrm>
            <a:off x="2339752" y="6021288"/>
            <a:ext cx="4104456" cy="72008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r>
              <a:rPr lang="zh-CN" altLang="en-US" sz="2000" dirty="0" smtClean="0">
                <a:solidFill>
                  <a:schemeClr val="dk1"/>
                </a:solidFill>
                <a:latin typeface="方正姚体" panose="02010601030101010101" pitchFamily="2" charset="-122"/>
                <a:ea typeface="方正姚体" panose="02010601030101010101" pitchFamily="2" charset="-122"/>
              </a:rPr>
              <a:t>***全部</a:t>
            </a:r>
            <a:r>
              <a:rPr lang="zh-CN" altLang="en-US" sz="2000" dirty="0">
                <a:solidFill>
                  <a:schemeClr val="dk1"/>
                </a:solidFill>
                <a:latin typeface="方正姚体" panose="02010601030101010101" pitchFamily="2" charset="-122"/>
                <a:ea typeface="方正姚体" panose="02010601030101010101" pitchFamily="2" charset="-122"/>
              </a:rPr>
              <a:t>使用自有资金，没有利息支出的，按照以上方法扣除。</a:t>
            </a:r>
            <a:endParaRPr lang="zh-CN" altLang="en-US" sz="2000" dirty="0">
              <a:solidFill>
                <a:schemeClr val="dk1"/>
              </a:solidFill>
              <a:latin typeface="方正姚体" panose="02010601030101010101" pitchFamily="2" charset="-122"/>
              <a:ea typeface="方正姚体" panose="02010601030101010101" pitchFamily="2" charset="-122"/>
            </a:endParaRPr>
          </a:p>
        </p:txBody>
      </p:sp>
      <p:sp>
        <p:nvSpPr>
          <p:cNvPr id="16" name="TextBox 15"/>
          <p:cNvSpPr txBox="1"/>
          <p:nvPr/>
        </p:nvSpPr>
        <p:spPr>
          <a:xfrm>
            <a:off x="243962" y="1680020"/>
            <a:ext cx="8792534" cy="646331"/>
          </a:xfrm>
          <a:prstGeom prst="rect">
            <a:avLst/>
          </a:prstGeom>
          <a:noFill/>
        </p:spPr>
        <p:txBody>
          <a:bodyPr wrap="square" rtlCol="0">
            <a:spAutoFit/>
          </a:bodyPr>
          <a:lstStyle/>
          <a:p>
            <a:r>
              <a:rPr lang="zh-CN" altLang="en-US" sz="3600" b="1" dirty="0" smtClean="0">
                <a:solidFill>
                  <a:prstClr val="black"/>
                </a:solidFill>
                <a:latin typeface="方正姚体" panose="02010601030101010101" pitchFamily="2" charset="-122"/>
                <a:ea typeface="方正姚体" panose="02010601030101010101" pitchFamily="2" charset="-122"/>
              </a:rPr>
              <a:t>（四）土地增值税的清算流程</a:t>
            </a:r>
            <a:r>
              <a:rPr lang="en-US" altLang="zh-CN" sz="3600" b="1" dirty="0" smtClean="0">
                <a:solidFill>
                  <a:prstClr val="black"/>
                </a:solidFill>
                <a:latin typeface="方正姚体" panose="02010601030101010101" pitchFamily="2" charset="-122"/>
                <a:ea typeface="方正姚体" panose="02010601030101010101" pitchFamily="2" charset="-122"/>
              </a:rPr>
              <a:t>—</a:t>
            </a:r>
            <a:r>
              <a:rPr lang="zh-CN" altLang="en-US" sz="3600" b="1" dirty="0" smtClean="0">
                <a:solidFill>
                  <a:prstClr val="black"/>
                </a:solidFill>
                <a:latin typeface="方正姚体" panose="02010601030101010101" pitchFamily="2" charset="-122"/>
                <a:ea typeface="方正姚体" panose="02010601030101010101" pitchFamily="2" charset="-122"/>
              </a:rPr>
              <a:t>扣除项目</a:t>
            </a:r>
            <a:endParaRPr lang="zh-CN" altLang="en-US" sz="3600" b="1" dirty="0">
              <a:solidFill>
                <a:prstClr val="black"/>
              </a:solidFill>
              <a:latin typeface="方正姚体" panose="02010601030101010101" pitchFamily="2" charset="-122"/>
              <a:ea typeface="方正姚体" panose="02010601030101010101" pitchFamily="2" charset="-122"/>
            </a:endParaRPr>
          </a:p>
        </p:txBody>
      </p:sp>
      <p:sp>
        <p:nvSpPr>
          <p:cNvPr id="5" name="圆角矩形 4"/>
          <p:cNvSpPr/>
          <p:nvPr/>
        </p:nvSpPr>
        <p:spPr>
          <a:xfrm>
            <a:off x="611560" y="2636912"/>
            <a:ext cx="1368152" cy="1152128"/>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CN" altLang="en-US" sz="4000" dirty="0">
                <a:latin typeface="方正姚体" panose="02010601030101010101" pitchFamily="2" charset="-122"/>
                <a:ea typeface="方正姚体" panose="02010601030101010101" pitchFamily="2" charset="-122"/>
              </a:rPr>
              <a:t>注意</a:t>
            </a:r>
            <a:endParaRPr lang="zh-CN" altLang="en-US" sz="4000" dirty="0">
              <a:latin typeface="方正姚体" panose="02010601030101010101" pitchFamily="2" charset="-122"/>
              <a:ea typeface="方正姚体" panose="02010601030101010101" pitchFamily="2" charset="-122"/>
            </a:endParaRPr>
          </a:p>
        </p:txBody>
      </p:sp>
      <p:sp>
        <p:nvSpPr>
          <p:cNvPr id="6" name="圆角矩形 5"/>
          <p:cNvSpPr/>
          <p:nvPr/>
        </p:nvSpPr>
        <p:spPr>
          <a:xfrm>
            <a:off x="2195736" y="2636912"/>
            <a:ext cx="6480720" cy="108012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zh-CN" altLang="en-US" sz="2800" dirty="0" smtClean="0">
                <a:latin typeface="方正姚体" panose="02010601030101010101" pitchFamily="2" charset="-122"/>
                <a:ea typeface="方正姚体" panose="02010601030101010101" pitchFamily="2" charset="-122"/>
              </a:rPr>
              <a:t>        以上说的都是“</a:t>
            </a:r>
            <a:r>
              <a:rPr lang="zh-CN" altLang="zh-CN" sz="2800" dirty="0">
                <a:latin typeface="方正姚体" panose="02010601030101010101" pitchFamily="2" charset="-122"/>
                <a:ea typeface="方正姚体" panose="02010601030101010101" pitchFamily="2" charset="-122"/>
              </a:rPr>
              <a:t>开发土地和新建房及配套</a:t>
            </a:r>
            <a:r>
              <a:rPr lang="zh-CN" altLang="zh-CN" sz="2800" dirty="0" smtClean="0">
                <a:latin typeface="方正姚体" panose="02010601030101010101" pitchFamily="2" charset="-122"/>
                <a:ea typeface="方正姚体" panose="02010601030101010101" pitchFamily="2" charset="-122"/>
              </a:rPr>
              <a:t>设施的</a:t>
            </a:r>
            <a:r>
              <a:rPr lang="zh-CN" altLang="zh-CN" sz="2800" b="1" dirty="0">
                <a:latin typeface="方正姚体" panose="02010601030101010101" pitchFamily="2" charset="-122"/>
                <a:ea typeface="方正姚体" panose="02010601030101010101" pitchFamily="2" charset="-122"/>
              </a:rPr>
              <a:t>成本</a:t>
            </a:r>
            <a:r>
              <a:rPr lang="zh-CN" altLang="en-US" sz="2800" dirty="0" smtClean="0">
                <a:latin typeface="方正姚体" panose="02010601030101010101" pitchFamily="2" charset="-122"/>
                <a:ea typeface="方正姚体" panose="02010601030101010101" pitchFamily="2" charset="-122"/>
              </a:rPr>
              <a:t>”</a:t>
            </a:r>
            <a:r>
              <a:rPr lang="zh-CN" altLang="en-US" sz="2800" b="1" dirty="0" smtClean="0">
                <a:latin typeface="方正姚体" panose="02010601030101010101" pitchFamily="2" charset="-122"/>
                <a:ea typeface="方正姚体" panose="02010601030101010101" pitchFamily="2" charset="-122"/>
              </a:rPr>
              <a:t>（房地产开发成本）</a:t>
            </a:r>
            <a:endParaRPr lang="zh-CN" altLang="en-US" sz="2800" b="1" dirty="0">
              <a:latin typeface="方正姚体" panose="02010601030101010101" pitchFamily="2" charset="-122"/>
              <a:ea typeface="方正姚体" panose="02010601030101010101" pitchFamily="2" charset="-122"/>
            </a:endParaRPr>
          </a:p>
        </p:txBody>
      </p:sp>
      <p:sp>
        <p:nvSpPr>
          <p:cNvPr id="13" name="圆角矩形 12"/>
          <p:cNvSpPr/>
          <p:nvPr/>
        </p:nvSpPr>
        <p:spPr>
          <a:xfrm>
            <a:off x="319749" y="4149080"/>
            <a:ext cx="3319926" cy="208823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zh-CN" altLang="en-US" sz="2800" dirty="0" smtClean="0">
                <a:latin typeface="方正姚体" panose="02010601030101010101" pitchFamily="2" charset="-122"/>
                <a:ea typeface="方正姚体" panose="02010601030101010101" pitchFamily="2" charset="-122"/>
              </a:rPr>
              <a:t>    “</a:t>
            </a:r>
            <a:r>
              <a:rPr lang="zh-CN" altLang="zh-CN" sz="2800" dirty="0" smtClean="0">
                <a:latin typeface="方正姚体" panose="02010601030101010101" pitchFamily="2" charset="-122"/>
                <a:ea typeface="方正姚体" panose="02010601030101010101" pitchFamily="2" charset="-122"/>
              </a:rPr>
              <a:t>开发</a:t>
            </a:r>
            <a:r>
              <a:rPr lang="zh-CN" altLang="zh-CN" sz="2800" dirty="0">
                <a:latin typeface="方正姚体" panose="02010601030101010101" pitchFamily="2" charset="-122"/>
                <a:ea typeface="方正姚体" panose="02010601030101010101" pitchFamily="2" charset="-122"/>
              </a:rPr>
              <a:t>土地和新建房及配套</a:t>
            </a:r>
            <a:r>
              <a:rPr lang="zh-CN" altLang="zh-CN" sz="2800" dirty="0" smtClean="0">
                <a:latin typeface="方正姚体" panose="02010601030101010101" pitchFamily="2" charset="-122"/>
                <a:ea typeface="方正姚体" panose="02010601030101010101" pitchFamily="2" charset="-122"/>
              </a:rPr>
              <a:t>设施的</a:t>
            </a:r>
            <a:r>
              <a:rPr lang="zh-CN" altLang="en-US" sz="2800" b="1" dirty="0" smtClean="0">
                <a:latin typeface="方正姚体" panose="02010601030101010101" pitchFamily="2" charset="-122"/>
                <a:ea typeface="方正姚体" panose="02010601030101010101" pitchFamily="2" charset="-122"/>
              </a:rPr>
              <a:t>费用</a:t>
            </a:r>
            <a:r>
              <a:rPr lang="zh-CN" altLang="en-US" sz="2800" dirty="0" smtClean="0">
                <a:latin typeface="方正姚体" panose="02010601030101010101" pitchFamily="2" charset="-122"/>
                <a:ea typeface="方正姚体" panose="02010601030101010101" pitchFamily="2" charset="-122"/>
              </a:rPr>
              <a:t>”</a:t>
            </a:r>
            <a:r>
              <a:rPr lang="zh-CN" altLang="en-US" sz="2800" b="1" dirty="0" smtClean="0">
                <a:latin typeface="方正姚体" panose="02010601030101010101" pitchFamily="2" charset="-122"/>
                <a:ea typeface="方正姚体" panose="02010601030101010101" pitchFamily="2" charset="-122"/>
              </a:rPr>
              <a:t>（房地产开发费用）</a:t>
            </a:r>
            <a:endParaRPr lang="zh-CN" altLang="en-US" sz="2800" b="1" dirty="0">
              <a:latin typeface="方正姚体" panose="02010601030101010101" pitchFamily="2" charset="-122"/>
              <a:ea typeface="方正姚体" panose="02010601030101010101" pitchFamily="2" charset="-122"/>
            </a:endParaRPr>
          </a:p>
        </p:txBody>
      </p:sp>
      <p:sp>
        <p:nvSpPr>
          <p:cNvPr id="7" name="圆角矩形 6"/>
          <p:cNvSpPr/>
          <p:nvPr/>
        </p:nvSpPr>
        <p:spPr>
          <a:xfrm>
            <a:off x="3851920" y="4149080"/>
            <a:ext cx="4968552" cy="72008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zh-CN" altLang="zh-CN" sz="2800" dirty="0">
                <a:solidFill>
                  <a:schemeClr val="dk1"/>
                </a:solidFill>
                <a:latin typeface="方正姚体" panose="02010601030101010101" pitchFamily="2" charset="-122"/>
                <a:ea typeface="方正姚体" panose="02010601030101010101" pitchFamily="2" charset="-122"/>
              </a:rPr>
              <a:t>是指与房地产开发项目有关的</a:t>
            </a:r>
            <a:endParaRPr lang="zh-CN" altLang="en-US" sz="2800" dirty="0">
              <a:solidFill>
                <a:schemeClr val="dk1"/>
              </a:solidFill>
              <a:latin typeface="方正姚体" panose="02010601030101010101" pitchFamily="2" charset="-122"/>
              <a:ea typeface="方正姚体" panose="02010601030101010101" pitchFamily="2" charset="-122"/>
            </a:endParaRPr>
          </a:p>
        </p:txBody>
      </p:sp>
      <p:sp>
        <p:nvSpPr>
          <p:cNvPr id="8" name="圆角矩形 7"/>
          <p:cNvSpPr/>
          <p:nvPr/>
        </p:nvSpPr>
        <p:spPr>
          <a:xfrm>
            <a:off x="3923928" y="5013176"/>
            <a:ext cx="1296144" cy="1224136"/>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zh-CN" altLang="en-US" sz="2800" dirty="0">
                <a:solidFill>
                  <a:schemeClr val="dk1"/>
                </a:solidFill>
                <a:latin typeface="方正姚体" panose="02010601030101010101" pitchFamily="2" charset="-122"/>
                <a:ea typeface="方正姚体" panose="02010601030101010101" pitchFamily="2" charset="-122"/>
              </a:rPr>
              <a:t>销售费用</a:t>
            </a:r>
            <a:endParaRPr lang="zh-CN" altLang="en-US" sz="2800" dirty="0">
              <a:solidFill>
                <a:schemeClr val="dk1"/>
              </a:solidFill>
              <a:latin typeface="方正姚体" panose="02010601030101010101" pitchFamily="2" charset="-122"/>
              <a:ea typeface="方正姚体" panose="02010601030101010101" pitchFamily="2" charset="-122"/>
            </a:endParaRPr>
          </a:p>
        </p:txBody>
      </p:sp>
      <p:sp>
        <p:nvSpPr>
          <p:cNvPr id="17" name="圆角矩形 16"/>
          <p:cNvSpPr/>
          <p:nvPr/>
        </p:nvSpPr>
        <p:spPr>
          <a:xfrm>
            <a:off x="5796136" y="5013176"/>
            <a:ext cx="1296144" cy="1224136"/>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zh-CN" altLang="en-US" sz="2800" dirty="0">
                <a:solidFill>
                  <a:schemeClr val="dk1"/>
                </a:solidFill>
                <a:latin typeface="方正姚体" panose="02010601030101010101" pitchFamily="2" charset="-122"/>
                <a:ea typeface="方正姚体" panose="02010601030101010101" pitchFamily="2" charset="-122"/>
              </a:rPr>
              <a:t>管理费用</a:t>
            </a:r>
            <a:endParaRPr lang="zh-CN" altLang="en-US" sz="2800" dirty="0">
              <a:solidFill>
                <a:schemeClr val="dk1"/>
              </a:solidFill>
              <a:latin typeface="方正姚体" panose="02010601030101010101" pitchFamily="2" charset="-122"/>
              <a:ea typeface="方正姚体" panose="02010601030101010101" pitchFamily="2" charset="-122"/>
            </a:endParaRPr>
          </a:p>
        </p:txBody>
      </p:sp>
      <p:sp>
        <p:nvSpPr>
          <p:cNvPr id="19" name="圆角矩形 18"/>
          <p:cNvSpPr/>
          <p:nvPr/>
        </p:nvSpPr>
        <p:spPr>
          <a:xfrm>
            <a:off x="7524328" y="5013176"/>
            <a:ext cx="1296144" cy="1224136"/>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zh-CN" altLang="en-US" sz="2800" dirty="0">
                <a:solidFill>
                  <a:schemeClr val="dk1"/>
                </a:solidFill>
                <a:latin typeface="方正姚体" panose="02010601030101010101" pitchFamily="2" charset="-122"/>
                <a:ea typeface="方正姚体" panose="02010601030101010101" pitchFamily="2" charset="-122"/>
              </a:rPr>
              <a:t>财务费用</a:t>
            </a:r>
            <a:endParaRPr lang="zh-CN" altLang="en-US" sz="2800" dirty="0">
              <a:solidFill>
                <a:schemeClr val="dk1"/>
              </a:solidFill>
              <a:latin typeface="方正姚体" panose="02010601030101010101" pitchFamily="2" charset="-122"/>
              <a:ea typeface="方正姚体" panose="02010601030101010101" pitchFamily="2" charset="-122"/>
            </a:endParaRPr>
          </a:p>
        </p:txBody>
      </p:sp>
      <p:sp>
        <p:nvSpPr>
          <p:cNvPr id="4" name="圆角矩形 3"/>
          <p:cNvSpPr/>
          <p:nvPr/>
        </p:nvSpPr>
        <p:spPr>
          <a:xfrm>
            <a:off x="2195736" y="2310374"/>
            <a:ext cx="4248472" cy="183870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r>
              <a:rPr lang="en-US" altLang="zh-CN" sz="2000" dirty="0" smtClean="0">
                <a:latin typeface="方正姚体" panose="02010601030101010101" pitchFamily="2" charset="-122"/>
                <a:ea typeface="方正姚体" panose="02010601030101010101" pitchFamily="2" charset="-122"/>
              </a:rPr>
              <a:t>        </a:t>
            </a:r>
            <a:r>
              <a:rPr lang="zh-CN" altLang="zh-CN" sz="2000" dirty="0" smtClean="0">
                <a:latin typeface="方正姚体" panose="02010601030101010101" pitchFamily="2" charset="-122"/>
                <a:ea typeface="方正姚体" panose="02010601030101010101" pitchFamily="2" charset="-122"/>
              </a:rPr>
              <a:t>凡</a:t>
            </a:r>
            <a:r>
              <a:rPr lang="zh-CN" altLang="zh-CN" sz="2000" dirty="0">
                <a:latin typeface="方正姚体" panose="02010601030101010101" pitchFamily="2" charset="-122"/>
                <a:ea typeface="方正姚体" panose="02010601030101010101" pitchFamily="2" charset="-122"/>
              </a:rPr>
              <a:t>能够按转让房地产项目计算分摊并提供金融机构证明的，允许据实扣除，但最高不能超过按商业银行同类同期贷款利率计算的</a:t>
            </a:r>
            <a:r>
              <a:rPr lang="zh-CN" altLang="zh-CN" sz="2000" dirty="0" smtClean="0">
                <a:latin typeface="方正姚体" panose="02010601030101010101" pitchFamily="2" charset="-122"/>
                <a:ea typeface="方正姚体" panose="02010601030101010101" pitchFamily="2" charset="-122"/>
              </a:rPr>
              <a:t>金额</a:t>
            </a:r>
            <a:r>
              <a:rPr lang="zh-CN" altLang="en-US" sz="2000" dirty="0" smtClean="0">
                <a:latin typeface="方正姚体" panose="02010601030101010101" pitchFamily="2" charset="-122"/>
                <a:ea typeface="方正姚体" panose="02010601030101010101" pitchFamily="2" charset="-122"/>
              </a:rPr>
              <a:t>（细则）</a:t>
            </a:r>
            <a:endParaRPr lang="zh-CN" altLang="en-US" sz="2000" dirty="0">
              <a:latin typeface="方正姚体" panose="02010601030101010101" pitchFamily="2" charset="-122"/>
              <a:ea typeface="方正姚体" panose="02010601030101010101" pitchFamily="2" charset="-122"/>
            </a:endParaRPr>
          </a:p>
        </p:txBody>
      </p:sp>
      <p:sp>
        <p:nvSpPr>
          <p:cNvPr id="9" name="圆角矩形 8"/>
          <p:cNvSpPr/>
          <p:nvPr/>
        </p:nvSpPr>
        <p:spPr>
          <a:xfrm>
            <a:off x="2267744" y="4257092"/>
            <a:ext cx="4176464" cy="1512168"/>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r>
              <a:rPr lang="zh-CN" altLang="zh-CN" sz="2000" dirty="0">
                <a:latin typeface="方正姚体" panose="02010601030101010101" pitchFamily="2" charset="-122"/>
                <a:ea typeface="方正姚体" panose="02010601030101010101" pitchFamily="2" charset="-122"/>
              </a:rPr>
              <a:t>其他房地产开发费用，按本条（一）、（二）项法规计算的金额之和的5％以内计算</a:t>
            </a:r>
            <a:r>
              <a:rPr lang="zh-CN" altLang="zh-CN" sz="2000" dirty="0" smtClean="0">
                <a:latin typeface="方正姚体" panose="02010601030101010101" pitchFamily="2" charset="-122"/>
                <a:ea typeface="方正姚体" panose="02010601030101010101" pitchFamily="2" charset="-122"/>
              </a:rPr>
              <a:t>扣除</a:t>
            </a:r>
            <a:r>
              <a:rPr lang="zh-CN" altLang="en-US" sz="2000" dirty="0" smtClean="0">
                <a:latin typeface="方正姚体" panose="02010601030101010101" pitchFamily="2" charset="-122"/>
                <a:ea typeface="方正姚体" panose="02010601030101010101" pitchFamily="2" charset="-122"/>
              </a:rPr>
              <a:t>（细则）</a:t>
            </a:r>
            <a:endParaRPr lang="zh-CN" altLang="en-US" sz="2000" dirty="0">
              <a:latin typeface="方正姚体" panose="02010601030101010101" pitchFamily="2" charset="-122"/>
              <a:ea typeface="方正姚体" panose="02010601030101010101" pitchFamily="2" charset="-122"/>
            </a:endParaRPr>
          </a:p>
        </p:txBody>
      </p:sp>
      <p:sp>
        <p:nvSpPr>
          <p:cNvPr id="15" name="圆角矩形 14"/>
          <p:cNvSpPr/>
          <p:nvPr/>
        </p:nvSpPr>
        <p:spPr>
          <a:xfrm>
            <a:off x="6593562" y="2152177"/>
            <a:ext cx="2220463" cy="4209829"/>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r>
              <a:rPr lang="en-US" altLang="zh-CN" sz="2000" dirty="0" smtClean="0">
                <a:latin typeface="方正姚体" panose="02010601030101010101" pitchFamily="2" charset="-122"/>
                <a:ea typeface="方正姚体" panose="02010601030101010101" pitchFamily="2" charset="-122"/>
              </a:rPr>
              <a:t>        </a:t>
            </a:r>
            <a:r>
              <a:rPr lang="zh-CN" altLang="zh-CN" sz="2000" dirty="0" smtClean="0">
                <a:latin typeface="方正姚体" panose="02010601030101010101" pitchFamily="2" charset="-122"/>
                <a:ea typeface="方正姚体" panose="02010601030101010101" pitchFamily="2" charset="-122"/>
              </a:rPr>
              <a:t>凡</a:t>
            </a:r>
            <a:r>
              <a:rPr lang="zh-CN" altLang="zh-CN" sz="2000" dirty="0">
                <a:latin typeface="方正姚体" panose="02010601030101010101" pitchFamily="2" charset="-122"/>
                <a:ea typeface="方正姚体" panose="02010601030101010101" pitchFamily="2" charset="-122"/>
              </a:rPr>
              <a:t>不能按转让房地产项目计算分摊利息支出或不能提供金融机构证明的，房地产开发费用按本条（一）、（二）项法规计算的金额之和的10％以内计算扣除</a:t>
            </a:r>
            <a:r>
              <a:rPr lang="zh-CN" altLang="en-US" sz="2000" dirty="0">
                <a:latin typeface="方正姚体" panose="02010601030101010101" pitchFamily="2" charset="-122"/>
                <a:ea typeface="方正姚体" panose="02010601030101010101" pitchFamily="2" charset="-122"/>
              </a:rPr>
              <a:t>（细则）</a:t>
            </a:r>
            <a:endParaRPr lang="zh-CN" altLang="en-US" sz="2000" dirty="0">
              <a:latin typeface="方正姚体" panose="02010601030101010101" pitchFamily="2" charset="-122"/>
              <a:ea typeface="方正姚体" panose="02010601030101010101" pitchFamily="2" charset="-122"/>
            </a:endParaRPr>
          </a:p>
        </p:txBody>
      </p:sp>
      <p:pic>
        <p:nvPicPr>
          <p:cNvPr id="10" name="图片 9" descr="屏幕剪辑"/>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77762" y="375627"/>
            <a:ext cx="8858615" cy="630755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6"/>
                                        </p:tgtEl>
                                      </p:cBhvr>
                                    </p:animEffect>
                                    <p:set>
                                      <p:cBhvr>
                                        <p:cTn id="7" dur="1" fill="hold">
                                          <p:stCondLst>
                                            <p:cond delay="499"/>
                                          </p:stCondLst>
                                        </p:cTn>
                                        <p:tgtEl>
                                          <p:spTgt spid="16"/>
                                        </p:tgtEl>
                                        <p:attrNameLst>
                                          <p:attrName>style.visibility</p:attrName>
                                        </p:attrNameLst>
                                      </p:cBhvr>
                                      <p:to>
                                        <p:strVal val="hidden"/>
                                      </p:to>
                                    </p:set>
                                  </p:childTnLst>
                                </p:cTn>
                              </p:par>
                              <p:par>
                                <p:cTn id="8" presetID="2" presetClass="exit" presetSubtype="8" fill="hold" grpId="0" nodeType="withEffect">
                                  <p:stCondLst>
                                    <p:cond delay="0"/>
                                  </p:stCondLst>
                                  <p:childTnLst>
                                    <p:anim calcmode="lin" valueType="num">
                                      <p:cBhvr additive="base">
                                        <p:cTn id="9" dur="500"/>
                                        <p:tgtEl>
                                          <p:spTgt spid="5"/>
                                        </p:tgtEl>
                                        <p:attrNameLst>
                                          <p:attrName>ppt_x</p:attrName>
                                        </p:attrNameLst>
                                      </p:cBhvr>
                                      <p:tavLst>
                                        <p:tav tm="0">
                                          <p:val>
                                            <p:strVal val="ppt_x"/>
                                          </p:val>
                                        </p:tav>
                                        <p:tav tm="100000">
                                          <p:val>
                                            <p:strVal val="0-ppt_w/2"/>
                                          </p:val>
                                        </p:tav>
                                      </p:tavLst>
                                    </p:anim>
                                    <p:anim calcmode="lin" valueType="num">
                                      <p:cBhvr additive="base">
                                        <p:cTn id="10" dur="500"/>
                                        <p:tgtEl>
                                          <p:spTgt spid="5"/>
                                        </p:tgtEl>
                                        <p:attrNameLst>
                                          <p:attrName>ppt_y</p:attrName>
                                        </p:attrNameLst>
                                      </p:cBhvr>
                                      <p:tavLst>
                                        <p:tav tm="0">
                                          <p:val>
                                            <p:strVal val="ppt_y"/>
                                          </p:val>
                                        </p:tav>
                                        <p:tav tm="100000">
                                          <p:val>
                                            <p:strVal val="ppt_y"/>
                                          </p:val>
                                        </p:tav>
                                      </p:tavLst>
                                    </p:anim>
                                    <p:set>
                                      <p:cBhvr>
                                        <p:cTn id="11" dur="1" fill="hold">
                                          <p:stCondLst>
                                            <p:cond delay="499"/>
                                          </p:stCondLst>
                                        </p:cTn>
                                        <p:tgtEl>
                                          <p:spTgt spid="5"/>
                                        </p:tgtEl>
                                        <p:attrNameLst>
                                          <p:attrName>style.visibility</p:attrName>
                                        </p:attrNameLst>
                                      </p:cBhvr>
                                      <p:to>
                                        <p:strVal val="hidden"/>
                                      </p:to>
                                    </p:set>
                                  </p:childTnLst>
                                </p:cTn>
                              </p:par>
                              <p:par>
                                <p:cTn id="12" presetID="2" presetClass="exit" presetSubtype="8" fill="hold" grpId="0" nodeType="withEffect">
                                  <p:stCondLst>
                                    <p:cond delay="0"/>
                                  </p:stCondLst>
                                  <p:childTnLst>
                                    <p:anim calcmode="lin" valueType="num">
                                      <p:cBhvr additive="base">
                                        <p:cTn id="13" dur="500"/>
                                        <p:tgtEl>
                                          <p:spTgt spid="6"/>
                                        </p:tgtEl>
                                        <p:attrNameLst>
                                          <p:attrName>ppt_x</p:attrName>
                                        </p:attrNameLst>
                                      </p:cBhvr>
                                      <p:tavLst>
                                        <p:tav tm="0">
                                          <p:val>
                                            <p:strVal val="ppt_x"/>
                                          </p:val>
                                        </p:tav>
                                        <p:tav tm="100000">
                                          <p:val>
                                            <p:strVal val="0-ppt_w/2"/>
                                          </p:val>
                                        </p:tav>
                                      </p:tavLst>
                                    </p:anim>
                                    <p:anim calcmode="lin" valueType="num">
                                      <p:cBhvr additive="base">
                                        <p:cTn id="14" dur="500"/>
                                        <p:tgtEl>
                                          <p:spTgt spid="6"/>
                                        </p:tgtEl>
                                        <p:attrNameLst>
                                          <p:attrName>ppt_y</p:attrName>
                                        </p:attrNameLst>
                                      </p:cBhvr>
                                      <p:tavLst>
                                        <p:tav tm="0">
                                          <p:val>
                                            <p:strVal val="ppt_y"/>
                                          </p:val>
                                        </p:tav>
                                        <p:tav tm="100000">
                                          <p:val>
                                            <p:strVal val="ppt_y"/>
                                          </p:val>
                                        </p:tav>
                                      </p:tavLst>
                                    </p:anim>
                                    <p:set>
                                      <p:cBhvr>
                                        <p:cTn id="15" dur="1" fill="hold">
                                          <p:stCondLst>
                                            <p:cond delay="499"/>
                                          </p:stCondLst>
                                        </p:cTn>
                                        <p:tgtEl>
                                          <p:spTgt spid="6"/>
                                        </p:tgtEl>
                                        <p:attrNameLst>
                                          <p:attrName>style.visibility</p:attrName>
                                        </p:attrNameLst>
                                      </p:cBhvr>
                                      <p:to>
                                        <p:strVal val="hidden"/>
                                      </p:to>
                                    </p:set>
                                  </p:childTnLst>
                                </p:cTn>
                              </p:par>
                              <p:par>
                                <p:cTn id="16" presetID="2" presetClass="exit" presetSubtype="8" fill="hold" grpId="0" nodeType="withEffect">
                                  <p:stCondLst>
                                    <p:cond delay="0"/>
                                  </p:stCondLst>
                                  <p:childTnLst>
                                    <p:anim calcmode="lin" valueType="num">
                                      <p:cBhvr additive="base">
                                        <p:cTn id="17" dur="500"/>
                                        <p:tgtEl>
                                          <p:spTgt spid="13"/>
                                        </p:tgtEl>
                                        <p:attrNameLst>
                                          <p:attrName>ppt_x</p:attrName>
                                        </p:attrNameLst>
                                      </p:cBhvr>
                                      <p:tavLst>
                                        <p:tav tm="0">
                                          <p:val>
                                            <p:strVal val="ppt_x"/>
                                          </p:val>
                                        </p:tav>
                                        <p:tav tm="100000">
                                          <p:val>
                                            <p:strVal val="0-ppt_w/2"/>
                                          </p:val>
                                        </p:tav>
                                      </p:tavLst>
                                    </p:anim>
                                    <p:anim calcmode="lin" valueType="num">
                                      <p:cBhvr additive="base">
                                        <p:cTn id="18" dur="500"/>
                                        <p:tgtEl>
                                          <p:spTgt spid="13"/>
                                        </p:tgtEl>
                                        <p:attrNameLst>
                                          <p:attrName>ppt_y</p:attrName>
                                        </p:attrNameLst>
                                      </p:cBhvr>
                                      <p:tavLst>
                                        <p:tav tm="0">
                                          <p:val>
                                            <p:strVal val="ppt_y"/>
                                          </p:val>
                                        </p:tav>
                                        <p:tav tm="100000">
                                          <p:val>
                                            <p:strVal val="ppt_y"/>
                                          </p:val>
                                        </p:tav>
                                      </p:tavLst>
                                    </p:anim>
                                    <p:set>
                                      <p:cBhvr>
                                        <p:cTn id="19" dur="1" fill="hold">
                                          <p:stCondLst>
                                            <p:cond delay="499"/>
                                          </p:stCondLst>
                                        </p:cTn>
                                        <p:tgtEl>
                                          <p:spTgt spid="13"/>
                                        </p:tgtEl>
                                        <p:attrNameLst>
                                          <p:attrName>style.visibility</p:attrName>
                                        </p:attrNameLst>
                                      </p:cBhvr>
                                      <p:to>
                                        <p:strVal val="hidden"/>
                                      </p:to>
                                    </p:set>
                                  </p:childTnLst>
                                </p:cTn>
                              </p:par>
                              <p:par>
                                <p:cTn id="20" presetID="2" presetClass="exit" presetSubtype="8" fill="hold" grpId="0" nodeType="withEffect">
                                  <p:stCondLst>
                                    <p:cond delay="0"/>
                                  </p:stCondLst>
                                  <p:childTnLst>
                                    <p:anim calcmode="lin" valueType="num">
                                      <p:cBhvr additive="base">
                                        <p:cTn id="21" dur="500"/>
                                        <p:tgtEl>
                                          <p:spTgt spid="7"/>
                                        </p:tgtEl>
                                        <p:attrNameLst>
                                          <p:attrName>ppt_x</p:attrName>
                                        </p:attrNameLst>
                                      </p:cBhvr>
                                      <p:tavLst>
                                        <p:tav tm="0">
                                          <p:val>
                                            <p:strVal val="ppt_x"/>
                                          </p:val>
                                        </p:tav>
                                        <p:tav tm="100000">
                                          <p:val>
                                            <p:strVal val="0-ppt_w/2"/>
                                          </p:val>
                                        </p:tav>
                                      </p:tavLst>
                                    </p:anim>
                                    <p:anim calcmode="lin" valueType="num">
                                      <p:cBhvr additive="base">
                                        <p:cTn id="22" dur="500"/>
                                        <p:tgtEl>
                                          <p:spTgt spid="7"/>
                                        </p:tgtEl>
                                        <p:attrNameLst>
                                          <p:attrName>ppt_y</p:attrName>
                                        </p:attrNameLst>
                                      </p:cBhvr>
                                      <p:tavLst>
                                        <p:tav tm="0">
                                          <p:val>
                                            <p:strVal val="ppt_y"/>
                                          </p:val>
                                        </p:tav>
                                        <p:tav tm="100000">
                                          <p:val>
                                            <p:strVal val="ppt_y"/>
                                          </p:val>
                                        </p:tav>
                                      </p:tavLst>
                                    </p:anim>
                                    <p:set>
                                      <p:cBhvr>
                                        <p:cTn id="23" dur="1" fill="hold">
                                          <p:stCondLst>
                                            <p:cond delay="499"/>
                                          </p:stCondLst>
                                        </p:cTn>
                                        <p:tgtEl>
                                          <p:spTgt spid="7"/>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64" presetClass="path" presetSubtype="0" accel="50000" decel="50000" fill="hold" grpId="0" nodeType="clickEffect">
                                  <p:stCondLst>
                                    <p:cond delay="0"/>
                                  </p:stCondLst>
                                  <p:childTnLst>
                                    <p:animMotion origin="layout" path="M 1.11022E-16 -0.02105 L -0.7875 -0.39339 " pathEditMode="relative" rAng="0" ptsTypes="AA">
                                      <p:cBhvr>
                                        <p:cTn id="27" dur="2000" fill="hold"/>
                                        <p:tgtEl>
                                          <p:spTgt spid="19"/>
                                        </p:tgtEl>
                                        <p:attrNameLst>
                                          <p:attrName>ppt_x</p:attrName>
                                          <p:attrName>ppt_y</p:attrName>
                                        </p:attrNameLst>
                                      </p:cBhvr>
                                      <p:rCtr x="-39375" y="-18617"/>
                                    </p:animMotion>
                                  </p:childTnLst>
                                </p:cTn>
                              </p:par>
                            </p:childTnLst>
                          </p:cTn>
                        </p:par>
                      </p:childTnLst>
                    </p:cTn>
                  </p:par>
                  <p:par>
                    <p:cTn id="28" fill="hold">
                      <p:stCondLst>
                        <p:cond delay="indefinite"/>
                      </p:stCondLst>
                      <p:childTnLst>
                        <p:par>
                          <p:cTn id="29" fill="hold">
                            <p:stCondLst>
                              <p:cond delay="0"/>
                            </p:stCondLst>
                            <p:childTnLst>
                              <p:par>
                                <p:cTn id="30" presetID="64" presetClass="path" presetSubtype="0" accel="50000" decel="50000" fill="hold" grpId="0" nodeType="clickEffect">
                                  <p:stCondLst>
                                    <p:cond delay="0"/>
                                  </p:stCondLst>
                                  <p:childTnLst>
                                    <p:animMotion origin="layout" path="M 0 -2.03515E-7 L -0.37795 -0.00509 " pathEditMode="relative" rAng="0" ptsTypes="AA">
                                      <p:cBhvr>
                                        <p:cTn id="31" dur="2000" fill="hold"/>
                                        <p:tgtEl>
                                          <p:spTgt spid="8"/>
                                        </p:tgtEl>
                                        <p:attrNameLst>
                                          <p:attrName>ppt_x</p:attrName>
                                          <p:attrName>ppt_y</p:attrName>
                                        </p:attrNameLst>
                                      </p:cBhvr>
                                      <p:rCtr x="-18906" y="-254"/>
                                    </p:animMotion>
                                  </p:childTnLst>
                                </p:cTn>
                              </p:par>
                              <p:par>
                                <p:cTn id="32" presetID="64" presetClass="path" presetSubtype="0" accel="50000" decel="50000" fill="hold" grpId="0" nodeType="withEffect">
                                  <p:stCondLst>
                                    <p:cond delay="0"/>
                                  </p:stCondLst>
                                  <p:childTnLst>
                                    <p:animMotion origin="layout" path="M 2.5E-6 0.01041 L -0.59063 -0.20444 " pathEditMode="relative" rAng="0" ptsTypes="AA">
                                      <p:cBhvr>
                                        <p:cTn id="33" dur="2000" fill="hold"/>
                                        <p:tgtEl>
                                          <p:spTgt spid="17"/>
                                        </p:tgtEl>
                                        <p:attrNameLst>
                                          <p:attrName>ppt_x</p:attrName>
                                          <p:attrName>ppt_y</p:attrName>
                                        </p:attrNameLst>
                                      </p:cBhvr>
                                      <p:rCtr x="-29531" y="-10754"/>
                                    </p:animMotion>
                                  </p:childTnLst>
                                </p:cTn>
                              </p:par>
                            </p:childTnLst>
                          </p:cTn>
                        </p:par>
                      </p:childTnLst>
                    </p:cTn>
                  </p:par>
                  <p:par>
                    <p:cTn id="34" fill="hold">
                      <p:stCondLst>
                        <p:cond delay="indefinite"/>
                      </p:stCondLst>
                      <p:childTnLst>
                        <p:par>
                          <p:cTn id="35" fill="hold">
                            <p:stCondLst>
                              <p:cond delay="0"/>
                            </p:stCondLst>
                            <p:childTnLst>
                              <p:par>
                                <p:cTn id="36" presetID="2" presetClass="entr" presetSubtype="2" fill="hold" grpId="0" nodeType="clickEffect">
                                  <p:stCondLst>
                                    <p:cond delay="0"/>
                                  </p:stCondLst>
                                  <p:childTnLst>
                                    <p:set>
                                      <p:cBhvr>
                                        <p:cTn id="37" dur="1" fill="hold">
                                          <p:stCondLst>
                                            <p:cond delay="0"/>
                                          </p:stCondLst>
                                        </p:cTn>
                                        <p:tgtEl>
                                          <p:spTgt spid="4"/>
                                        </p:tgtEl>
                                        <p:attrNameLst>
                                          <p:attrName>style.visibility</p:attrName>
                                        </p:attrNameLst>
                                      </p:cBhvr>
                                      <p:to>
                                        <p:strVal val="visible"/>
                                      </p:to>
                                    </p:set>
                                    <p:anim calcmode="lin" valueType="num">
                                      <p:cBhvr additive="base">
                                        <p:cTn id="38" dur="500" fill="hold"/>
                                        <p:tgtEl>
                                          <p:spTgt spid="4"/>
                                        </p:tgtEl>
                                        <p:attrNameLst>
                                          <p:attrName>ppt_x</p:attrName>
                                        </p:attrNameLst>
                                      </p:cBhvr>
                                      <p:tavLst>
                                        <p:tav tm="0">
                                          <p:val>
                                            <p:strVal val="1+#ppt_w/2"/>
                                          </p:val>
                                        </p:tav>
                                        <p:tav tm="100000">
                                          <p:val>
                                            <p:strVal val="#ppt_x"/>
                                          </p:val>
                                        </p:tav>
                                      </p:tavLst>
                                    </p:anim>
                                    <p:anim calcmode="lin" valueType="num">
                                      <p:cBhvr additive="base">
                                        <p:cTn id="39" dur="500" fill="hold"/>
                                        <p:tgtEl>
                                          <p:spTgt spid="4"/>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additive="base">
                                        <p:cTn id="42" dur="500" fill="hold"/>
                                        <p:tgtEl>
                                          <p:spTgt spid="9"/>
                                        </p:tgtEl>
                                        <p:attrNameLst>
                                          <p:attrName>ppt_x</p:attrName>
                                        </p:attrNameLst>
                                      </p:cBhvr>
                                      <p:tavLst>
                                        <p:tav tm="0">
                                          <p:val>
                                            <p:strVal val="1+#ppt_w/2"/>
                                          </p:val>
                                        </p:tav>
                                        <p:tav tm="100000">
                                          <p:val>
                                            <p:strVal val="#ppt_x"/>
                                          </p:val>
                                        </p:tav>
                                      </p:tavLst>
                                    </p:anim>
                                    <p:anim calcmode="lin" valueType="num">
                                      <p:cBhvr additive="base">
                                        <p:cTn id="43"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2" fill="hold" grpId="0" nodeType="clickEffect">
                                  <p:stCondLst>
                                    <p:cond delay="0"/>
                                  </p:stCondLst>
                                  <p:childTnLst>
                                    <p:set>
                                      <p:cBhvr>
                                        <p:cTn id="47" dur="1" fill="hold">
                                          <p:stCondLst>
                                            <p:cond delay="0"/>
                                          </p:stCondLst>
                                        </p:cTn>
                                        <p:tgtEl>
                                          <p:spTgt spid="15"/>
                                        </p:tgtEl>
                                        <p:attrNameLst>
                                          <p:attrName>style.visibility</p:attrName>
                                        </p:attrNameLst>
                                      </p:cBhvr>
                                      <p:to>
                                        <p:strVal val="visible"/>
                                      </p:to>
                                    </p:set>
                                    <p:anim calcmode="lin" valueType="num">
                                      <p:cBhvr additive="base">
                                        <p:cTn id="48" dur="500" fill="hold"/>
                                        <p:tgtEl>
                                          <p:spTgt spid="15"/>
                                        </p:tgtEl>
                                        <p:attrNameLst>
                                          <p:attrName>ppt_x</p:attrName>
                                        </p:attrNameLst>
                                      </p:cBhvr>
                                      <p:tavLst>
                                        <p:tav tm="0">
                                          <p:val>
                                            <p:strVal val="1+#ppt_w/2"/>
                                          </p:val>
                                        </p:tav>
                                        <p:tav tm="100000">
                                          <p:val>
                                            <p:strVal val="#ppt_x"/>
                                          </p:val>
                                        </p:tav>
                                      </p:tavLst>
                                    </p:anim>
                                    <p:anim calcmode="lin" valueType="num">
                                      <p:cBhvr additive="base">
                                        <p:cTn id="49"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11"/>
                                        </p:tgtEl>
                                        <p:attrNameLst>
                                          <p:attrName>style.visibility</p:attrName>
                                        </p:attrNameLst>
                                      </p:cBhvr>
                                      <p:to>
                                        <p:strVal val="visible"/>
                                      </p:to>
                                    </p:set>
                                    <p:anim calcmode="lin" valueType="num">
                                      <p:cBhvr additive="base">
                                        <p:cTn id="54" dur="500" fill="hold"/>
                                        <p:tgtEl>
                                          <p:spTgt spid="11"/>
                                        </p:tgtEl>
                                        <p:attrNameLst>
                                          <p:attrName>ppt_x</p:attrName>
                                        </p:attrNameLst>
                                      </p:cBhvr>
                                      <p:tavLst>
                                        <p:tav tm="0">
                                          <p:val>
                                            <p:strVal val="#ppt_x"/>
                                          </p:val>
                                        </p:tav>
                                        <p:tav tm="100000">
                                          <p:val>
                                            <p:strVal val="#ppt_x"/>
                                          </p:val>
                                        </p:tav>
                                      </p:tavLst>
                                    </p:anim>
                                    <p:anim calcmode="lin" valueType="num">
                                      <p:cBhvr additive="base">
                                        <p:cTn id="55"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8" fill="hold" nodeType="clickEffect">
                                  <p:stCondLst>
                                    <p:cond delay="0"/>
                                  </p:stCondLst>
                                  <p:childTnLst>
                                    <p:set>
                                      <p:cBhvr>
                                        <p:cTn id="59" dur="1" fill="hold">
                                          <p:stCondLst>
                                            <p:cond delay="0"/>
                                          </p:stCondLst>
                                        </p:cTn>
                                        <p:tgtEl>
                                          <p:spTgt spid="10"/>
                                        </p:tgtEl>
                                        <p:attrNameLst>
                                          <p:attrName>style.visibility</p:attrName>
                                        </p:attrNameLst>
                                      </p:cBhvr>
                                      <p:to>
                                        <p:strVal val="visible"/>
                                      </p:to>
                                    </p:set>
                                    <p:anim calcmode="lin" valueType="num">
                                      <p:cBhvr additive="base">
                                        <p:cTn id="60" dur="500" fill="hold"/>
                                        <p:tgtEl>
                                          <p:spTgt spid="10"/>
                                        </p:tgtEl>
                                        <p:attrNameLst>
                                          <p:attrName>ppt_x</p:attrName>
                                        </p:attrNameLst>
                                      </p:cBhvr>
                                      <p:tavLst>
                                        <p:tav tm="0">
                                          <p:val>
                                            <p:strVal val="0-#ppt_w/2"/>
                                          </p:val>
                                        </p:tav>
                                        <p:tav tm="100000">
                                          <p:val>
                                            <p:strVal val="#ppt_x"/>
                                          </p:val>
                                        </p:tav>
                                      </p:tavLst>
                                    </p:anim>
                                    <p:anim calcmode="lin" valueType="num">
                                      <p:cBhvr additive="base">
                                        <p:cTn id="61"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5" grpId="0" animBg="1"/>
      <p:bldP spid="6" grpId="0" animBg="1"/>
      <p:bldP spid="13" grpId="0" animBg="1"/>
      <p:bldP spid="7" grpId="0" animBg="1"/>
      <p:bldP spid="8" grpId="0" animBg="1"/>
      <p:bldP spid="17" grpId="0" animBg="1"/>
      <p:bldP spid="19" grpId="0" animBg="1"/>
      <p:bldP spid="4" grpId="0" animBg="1"/>
      <p:bldP spid="9" grpId="0" animBg="1"/>
      <p:bldP spid="1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243962" y="1680020"/>
            <a:ext cx="8792534" cy="646331"/>
          </a:xfrm>
          <a:prstGeom prst="rect">
            <a:avLst/>
          </a:prstGeom>
          <a:noFill/>
        </p:spPr>
        <p:txBody>
          <a:bodyPr wrap="square" rtlCol="0">
            <a:spAutoFit/>
          </a:bodyPr>
          <a:lstStyle/>
          <a:p>
            <a:r>
              <a:rPr lang="zh-CN" altLang="en-US" sz="3600" b="1" dirty="0" smtClean="0">
                <a:latin typeface="方正姚体" panose="02010601030101010101" pitchFamily="2" charset="-122"/>
                <a:ea typeface="方正姚体" panose="02010601030101010101" pitchFamily="2" charset="-122"/>
              </a:rPr>
              <a:t>（四）土地增值税的清算流程</a:t>
            </a:r>
            <a:r>
              <a:rPr lang="en-US" altLang="zh-CN" sz="3600" b="1" dirty="0" smtClean="0">
                <a:latin typeface="方正姚体" panose="02010601030101010101" pitchFamily="2" charset="-122"/>
                <a:ea typeface="方正姚体" panose="02010601030101010101" pitchFamily="2" charset="-122"/>
              </a:rPr>
              <a:t>—</a:t>
            </a:r>
            <a:r>
              <a:rPr lang="zh-CN" altLang="en-US" sz="3600" b="1" dirty="0" smtClean="0">
                <a:latin typeface="方正姚体" panose="02010601030101010101" pitchFamily="2" charset="-122"/>
                <a:ea typeface="方正姚体" panose="02010601030101010101" pitchFamily="2" charset="-122"/>
              </a:rPr>
              <a:t>扣除项目</a:t>
            </a:r>
            <a:endParaRPr lang="zh-CN" altLang="en-US" sz="3600" b="1" dirty="0">
              <a:latin typeface="方正姚体" panose="02010601030101010101" pitchFamily="2" charset="-122"/>
              <a:ea typeface="方正姚体" panose="02010601030101010101" pitchFamily="2" charset="-122"/>
            </a:endParaRPr>
          </a:p>
        </p:txBody>
      </p:sp>
      <p:pic>
        <p:nvPicPr>
          <p:cNvPr id="15364" name="Picture 4"/>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330291" y="1680020"/>
            <a:ext cx="6619875" cy="4730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6501" y="5085184"/>
            <a:ext cx="6619875" cy="590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6"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60" y="2333283"/>
            <a:ext cx="2749550" cy="661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7"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3095" y="3861048"/>
            <a:ext cx="2749550" cy="661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8"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1560" y="3068960"/>
            <a:ext cx="2749550" cy="661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9"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3095" y="4639221"/>
            <a:ext cx="2749550" cy="661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圆角矩形 5"/>
          <p:cNvSpPr/>
          <p:nvPr/>
        </p:nvSpPr>
        <p:spPr>
          <a:xfrm>
            <a:off x="107504" y="2722835"/>
            <a:ext cx="1579316" cy="4018533"/>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zh-CN" altLang="en-US" sz="2800" dirty="0">
                <a:latin typeface="方正姚体" panose="02010601030101010101" pitchFamily="2" charset="-122"/>
                <a:ea typeface="方正姚体" panose="02010601030101010101" pitchFamily="2" charset="-122"/>
              </a:rPr>
              <a:t>房地产开发企业没有该税种的扣除</a:t>
            </a:r>
            <a:endParaRPr lang="zh-CN" altLang="en-US" sz="2800" dirty="0">
              <a:latin typeface="方正姚体" panose="02010601030101010101" pitchFamily="2" charset="-122"/>
              <a:ea typeface="方正姚体" panose="02010601030101010101" pitchFamily="2" charset="-122"/>
            </a:endParaRPr>
          </a:p>
        </p:txBody>
      </p:sp>
      <p:sp>
        <p:nvSpPr>
          <p:cNvPr id="7" name="圆角矩形 6"/>
          <p:cNvSpPr/>
          <p:nvPr/>
        </p:nvSpPr>
        <p:spPr>
          <a:xfrm>
            <a:off x="1758828" y="2855002"/>
            <a:ext cx="7349676" cy="1078054"/>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zh-CN" sz="2800" dirty="0">
                <a:solidFill>
                  <a:schemeClr val="dk1"/>
                </a:solidFill>
                <a:latin typeface="方正姚体" panose="02010601030101010101" pitchFamily="2" charset="-122"/>
                <a:ea typeface="方正姚体" panose="02010601030101010101" pitchFamily="2" charset="-122"/>
              </a:rPr>
              <a:t>《</a:t>
            </a:r>
            <a:r>
              <a:rPr lang="zh-CN" altLang="en-US" sz="2800" dirty="0">
                <a:solidFill>
                  <a:schemeClr val="dk1"/>
                </a:solidFill>
                <a:latin typeface="方正姚体" panose="02010601030101010101" pitchFamily="2" charset="-122"/>
                <a:ea typeface="方正姚体" panose="02010601030101010101" pitchFamily="2" charset="-122"/>
              </a:rPr>
              <a:t>财政部、国家税务总局关于土地增值税一些具体问题规定的通知</a:t>
            </a:r>
            <a:r>
              <a:rPr lang="en-US" altLang="zh-CN" sz="2800" dirty="0">
                <a:solidFill>
                  <a:schemeClr val="dk1"/>
                </a:solidFill>
                <a:latin typeface="方正姚体" panose="02010601030101010101" pitchFamily="2" charset="-122"/>
                <a:ea typeface="方正姚体" panose="02010601030101010101" pitchFamily="2" charset="-122"/>
              </a:rPr>
              <a:t>》</a:t>
            </a:r>
            <a:r>
              <a:rPr lang="zh-CN" altLang="en-US" sz="2800" dirty="0">
                <a:solidFill>
                  <a:schemeClr val="dk1"/>
                </a:solidFill>
                <a:latin typeface="方正姚体" panose="02010601030101010101" pitchFamily="2" charset="-122"/>
                <a:ea typeface="方正姚体" panose="02010601030101010101" pitchFamily="2" charset="-122"/>
              </a:rPr>
              <a:t>（财税字</a:t>
            </a:r>
            <a:r>
              <a:rPr lang="en-US" altLang="zh-CN" sz="2800" dirty="0">
                <a:solidFill>
                  <a:schemeClr val="dk1"/>
                </a:solidFill>
                <a:latin typeface="方正姚体" panose="02010601030101010101" pitchFamily="2" charset="-122"/>
                <a:ea typeface="方正姚体" panose="02010601030101010101" pitchFamily="2" charset="-122"/>
              </a:rPr>
              <a:t>[1995]48</a:t>
            </a:r>
            <a:r>
              <a:rPr lang="zh-CN" altLang="en-US" sz="2800" dirty="0">
                <a:solidFill>
                  <a:schemeClr val="dk1"/>
                </a:solidFill>
                <a:latin typeface="方正姚体" panose="02010601030101010101" pitchFamily="2" charset="-122"/>
                <a:ea typeface="方正姚体" panose="02010601030101010101" pitchFamily="2" charset="-122"/>
              </a:rPr>
              <a:t>号）</a:t>
            </a:r>
            <a:endParaRPr lang="zh-CN" altLang="en-US" sz="2800" dirty="0">
              <a:solidFill>
                <a:schemeClr val="dk1"/>
              </a:solidFill>
              <a:latin typeface="方正姚体" panose="02010601030101010101" pitchFamily="2" charset="-122"/>
              <a:ea typeface="方正姚体" panose="02010601030101010101" pitchFamily="2" charset="-122"/>
            </a:endParaRPr>
          </a:p>
        </p:txBody>
      </p:sp>
      <p:sp>
        <p:nvSpPr>
          <p:cNvPr id="21" name="圆角矩形 20"/>
          <p:cNvSpPr/>
          <p:nvPr/>
        </p:nvSpPr>
        <p:spPr>
          <a:xfrm>
            <a:off x="1758829" y="4005064"/>
            <a:ext cx="7349675" cy="2664296"/>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zh-CN" altLang="en-US" sz="2400" dirty="0" smtClean="0">
                <a:latin typeface="方正姚体" panose="02010601030101010101" pitchFamily="2" charset="-122"/>
                <a:ea typeface="方正姚体" panose="02010601030101010101" pitchFamily="2" charset="-122"/>
              </a:rPr>
              <a:t>        细则</a:t>
            </a:r>
            <a:r>
              <a:rPr lang="zh-CN" altLang="en-US" sz="2400" dirty="0">
                <a:latin typeface="方正姚体" panose="02010601030101010101" pitchFamily="2" charset="-122"/>
                <a:ea typeface="方正姚体" panose="02010601030101010101" pitchFamily="2" charset="-122"/>
              </a:rPr>
              <a:t>中规定允许扣除的印花税，是指在转让房地产时缴纳的印花税。房地产开发企业按照</a:t>
            </a:r>
            <a:r>
              <a:rPr lang="en-US" altLang="zh-CN" sz="2400" dirty="0">
                <a:latin typeface="方正姚体" panose="02010601030101010101" pitchFamily="2" charset="-122"/>
                <a:ea typeface="方正姚体" panose="02010601030101010101" pitchFamily="2" charset="-122"/>
              </a:rPr>
              <a:t>《</a:t>
            </a:r>
            <a:r>
              <a:rPr lang="zh-CN" altLang="en-US" sz="2400" dirty="0">
                <a:latin typeface="方正姚体" panose="02010601030101010101" pitchFamily="2" charset="-122"/>
                <a:ea typeface="方正姚体" panose="02010601030101010101" pitchFamily="2" charset="-122"/>
              </a:rPr>
              <a:t>施工、房地产开发企业财务制度</a:t>
            </a:r>
            <a:r>
              <a:rPr lang="en-US" altLang="zh-CN" sz="2400" dirty="0">
                <a:latin typeface="方正姚体" panose="02010601030101010101" pitchFamily="2" charset="-122"/>
                <a:ea typeface="方正姚体" panose="02010601030101010101" pitchFamily="2" charset="-122"/>
              </a:rPr>
              <a:t>》</a:t>
            </a:r>
            <a:r>
              <a:rPr lang="zh-CN" altLang="en-US" sz="2400" dirty="0">
                <a:latin typeface="方正姚体" panose="02010601030101010101" pitchFamily="2" charset="-122"/>
                <a:ea typeface="方正姚体" panose="02010601030101010101" pitchFamily="2" charset="-122"/>
              </a:rPr>
              <a:t>的有关规定，其缴纳的印花税列入管理费用，已相应予以扣除。其他的土地增值税纳税义务人在计算土地增值税时允许扣除在转让时缴纳的印花税。</a:t>
            </a:r>
            <a:endParaRPr lang="zh-CN" altLang="en-US" sz="2400" dirty="0">
              <a:latin typeface="方正姚体" panose="02010601030101010101" pitchFamily="2" charset="-122"/>
              <a:ea typeface="方正姚体" panose="02010601030101010101" pitchFamily="2" charset="-122"/>
            </a:endParaRPr>
          </a:p>
        </p:txBody>
      </p:sp>
      <p:sp>
        <p:nvSpPr>
          <p:cNvPr id="14" name="标题 1"/>
          <p:cNvSpPr txBox="1"/>
          <p:nvPr/>
        </p:nvSpPr>
        <p:spPr>
          <a:xfrm>
            <a:off x="107505" y="408372"/>
            <a:ext cx="8856984" cy="103942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r>
              <a:rPr lang="zh-CN" altLang="en-US" sz="4400" b="1" dirty="0" smtClean="0">
                <a:solidFill>
                  <a:schemeClr val="tx1"/>
                </a:solidFill>
                <a:latin typeface="方正姚体" panose="02010601030101010101" pitchFamily="2" charset="-122"/>
                <a:ea typeface="方正姚体" panose="02010601030101010101" pitchFamily="2" charset="-122"/>
              </a:rPr>
              <a:t>三、房地产企业土地增值税清算</a:t>
            </a:r>
            <a:endParaRPr lang="zh-CN" altLang="en-US" sz="4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6"/>
                                        </p:tgtEl>
                                      </p:cBhvr>
                                    </p:animEffect>
                                    <p:set>
                                      <p:cBhvr>
                                        <p:cTn id="7" dur="1" fill="hold">
                                          <p:stCondLst>
                                            <p:cond delay="499"/>
                                          </p:stCondLst>
                                        </p:cTn>
                                        <p:tgtEl>
                                          <p:spTgt spid="1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15364"/>
                                        </p:tgtEl>
                                        <p:attrNameLst>
                                          <p:attrName>style.visibility</p:attrName>
                                        </p:attrNameLst>
                                      </p:cBhvr>
                                      <p:to>
                                        <p:strVal val="visible"/>
                                      </p:to>
                                    </p:set>
                                    <p:anim calcmode="lin" valueType="num">
                                      <p:cBhvr additive="base">
                                        <p:cTn id="12" dur="500"/>
                                        <p:tgtEl>
                                          <p:spTgt spid="15364"/>
                                        </p:tgtEl>
                                        <p:attrNameLst>
                                          <p:attrName>ppt_y</p:attrName>
                                        </p:attrNameLst>
                                      </p:cBhvr>
                                      <p:tavLst>
                                        <p:tav tm="0">
                                          <p:val>
                                            <p:strVal val="#ppt_y+#ppt_h*1.125000"/>
                                          </p:val>
                                        </p:tav>
                                        <p:tav tm="100000">
                                          <p:val>
                                            <p:strVal val="#ppt_y"/>
                                          </p:val>
                                        </p:tav>
                                      </p:tavLst>
                                    </p:anim>
                                    <p:animEffect transition="in" filter="wipe(up)">
                                      <p:cBhvr>
                                        <p:cTn id="13" dur="500"/>
                                        <p:tgtEl>
                                          <p:spTgt spid="15364"/>
                                        </p:tgtEl>
                                      </p:cBhvr>
                                    </p:animEffect>
                                  </p:childTnLst>
                                </p:cTn>
                              </p:par>
                              <p:par>
                                <p:cTn id="14" presetID="12" presetClass="entr" presetSubtype="4" fill="hold" nodeType="withEffect">
                                  <p:stCondLst>
                                    <p:cond delay="0"/>
                                  </p:stCondLst>
                                  <p:childTnLst>
                                    <p:set>
                                      <p:cBhvr>
                                        <p:cTn id="15" dur="1" fill="hold">
                                          <p:stCondLst>
                                            <p:cond delay="0"/>
                                          </p:stCondLst>
                                        </p:cTn>
                                        <p:tgtEl>
                                          <p:spTgt spid="15365"/>
                                        </p:tgtEl>
                                        <p:attrNameLst>
                                          <p:attrName>style.visibility</p:attrName>
                                        </p:attrNameLst>
                                      </p:cBhvr>
                                      <p:to>
                                        <p:strVal val="visible"/>
                                      </p:to>
                                    </p:set>
                                    <p:anim calcmode="lin" valueType="num">
                                      <p:cBhvr additive="base">
                                        <p:cTn id="16" dur="500"/>
                                        <p:tgtEl>
                                          <p:spTgt spid="15365"/>
                                        </p:tgtEl>
                                        <p:attrNameLst>
                                          <p:attrName>ppt_y</p:attrName>
                                        </p:attrNameLst>
                                      </p:cBhvr>
                                      <p:tavLst>
                                        <p:tav tm="0">
                                          <p:val>
                                            <p:strVal val="#ppt_y+#ppt_h*1.125000"/>
                                          </p:val>
                                        </p:tav>
                                        <p:tav tm="100000">
                                          <p:val>
                                            <p:strVal val="#ppt_y"/>
                                          </p:val>
                                        </p:tav>
                                      </p:tavLst>
                                    </p:anim>
                                    <p:animEffect transition="in" filter="wipe(up)">
                                      <p:cBhvr>
                                        <p:cTn id="17" dur="500"/>
                                        <p:tgtEl>
                                          <p:spTgt spid="15365"/>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xit" presetSubtype="8" fill="hold" nodeType="clickEffect">
                                  <p:stCondLst>
                                    <p:cond delay="0"/>
                                  </p:stCondLst>
                                  <p:childTnLst>
                                    <p:anim calcmode="lin" valueType="num">
                                      <p:cBhvr additive="base">
                                        <p:cTn id="21" dur="500"/>
                                        <p:tgtEl>
                                          <p:spTgt spid="15364"/>
                                        </p:tgtEl>
                                        <p:attrNameLst>
                                          <p:attrName>ppt_x</p:attrName>
                                        </p:attrNameLst>
                                      </p:cBhvr>
                                      <p:tavLst>
                                        <p:tav tm="0">
                                          <p:val>
                                            <p:strVal val="ppt_x"/>
                                          </p:val>
                                        </p:tav>
                                        <p:tav tm="100000">
                                          <p:val>
                                            <p:strVal val="0-ppt_w/2"/>
                                          </p:val>
                                        </p:tav>
                                      </p:tavLst>
                                    </p:anim>
                                    <p:anim calcmode="lin" valueType="num">
                                      <p:cBhvr additive="base">
                                        <p:cTn id="22" dur="500"/>
                                        <p:tgtEl>
                                          <p:spTgt spid="15364"/>
                                        </p:tgtEl>
                                        <p:attrNameLst>
                                          <p:attrName>ppt_y</p:attrName>
                                        </p:attrNameLst>
                                      </p:cBhvr>
                                      <p:tavLst>
                                        <p:tav tm="0">
                                          <p:val>
                                            <p:strVal val="ppt_y"/>
                                          </p:val>
                                        </p:tav>
                                        <p:tav tm="100000">
                                          <p:val>
                                            <p:strVal val="ppt_y"/>
                                          </p:val>
                                        </p:tav>
                                      </p:tavLst>
                                    </p:anim>
                                    <p:set>
                                      <p:cBhvr>
                                        <p:cTn id="23" dur="1" fill="hold">
                                          <p:stCondLst>
                                            <p:cond delay="499"/>
                                          </p:stCondLst>
                                        </p:cTn>
                                        <p:tgtEl>
                                          <p:spTgt spid="15364"/>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64" presetClass="path" presetSubtype="0" accel="50000" decel="50000" fill="hold" nodeType="clickEffect">
                                  <p:stCondLst>
                                    <p:cond delay="0"/>
                                  </p:stCondLst>
                                  <p:childTnLst>
                                    <p:animMotion origin="layout" path="M 2.77778E-7 4.96762E-6 L -0.00035 -0.49399 " pathEditMode="relative" rAng="0" ptsTypes="AA">
                                      <p:cBhvr>
                                        <p:cTn id="27" dur="2000" fill="hold"/>
                                        <p:tgtEl>
                                          <p:spTgt spid="15365"/>
                                        </p:tgtEl>
                                        <p:attrNameLst>
                                          <p:attrName>ppt_x</p:attrName>
                                          <p:attrName>ppt_y</p:attrName>
                                        </p:attrNameLst>
                                      </p:cBhvr>
                                      <p:rCtr x="-17" y="-24699"/>
                                    </p:animMotion>
                                  </p:childTnLst>
                                </p:cTn>
                              </p:par>
                            </p:childTnLst>
                          </p:cTn>
                        </p:par>
                      </p:childTnLst>
                    </p:cTn>
                  </p:par>
                  <p:par>
                    <p:cTn id="28" fill="hold">
                      <p:stCondLst>
                        <p:cond delay="indefinite"/>
                      </p:stCondLst>
                      <p:childTnLst>
                        <p:par>
                          <p:cTn id="29" fill="hold">
                            <p:stCondLst>
                              <p:cond delay="0"/>
                            </p:stCondLst>
                            <p:childTnLst>
                              <p:par>
                                <p:cTn id="30" presetID="12" presetClass="entr" presetSubtype="1" fill="hold" nodeType="clickEffect">
                                  <p:stCondLst>
                                    <p:cond delay="0"/>
                                  </p:stCondLst>
                                  <p:childTnLst>
                                    <p:set>
                                      <p:cBhvr>
                                        <p:cTn id="31" dur="1" fill="hold">
                                          <p:stCondLst>
                                            <p:cond delay="0"/>
                                          </p:stCondLst>
                                        </p:cTn>
                                        <p:tgtEl>
                                          <p:spTgt spid="15366"/>
                                        </p:tgtEl>
                                        <p:attrNameLst>
                                          <p:attrName>style.visibility</p:attrName>
                                        </p:attrNameLst>
                                      </p:cBhvr>
                                      <p:to>
                                        <p:strVal val="visible"/>
                                      </p:to>
                                    </p:set>
                                    <p:anim calcmode="lin" valueType="num">
                                      <p:cBhvr additive="base">
                                        <p:cTn id="32" dur="500"/>
                                        <p:tgtEl>
                                          <p:spTgt spid="15366"/>
                                        </p:tgtEl>
                                        <p:attrNameLst>
                                          <p:attrName>ppt_y</p:attrName>
                                        </p:attrNameLst>
                                      </p:cBhvr>
                                      <p:tavLst>
                                        <p:tav tm="0">
                                          <p:val>
                                            <p:strVal val="#ppt_y-#ppt_h*1.125000"/>
                                          </p:val>
                                        </p:tav>
                                        <p:tav tm="100000">
                                          <p:val>
                                            <p:strVal val="#ppt_y"/>
                                          </p:val>
                                        </p:tav>
                                      </p:tavLst>
                                    </p:anim>
                                    <p:animEffect transition="in" filter="wipe(down)">
                                      <p:cBhvr>
                                        <p:cTn id="33" dur="500"/>
                                        <p:tgtEl>
                                          <p:spTgt spid="15366"/>
                                        </p:tgtEl>
                                      </p:cBhvr>
                                    </p:animEffect>
                                  </p:childTnLst>
                                </p:cTn>
                              </p:par>
                              <p:par>
                                <p:cTn id="34" presetID="12" presetClass="entr" presetSubtype="1" fill="hold" nodeType="withEffect">
                                  <p:stCondLst>
                                    <p:cond delay="0"/>
                                  </p:stCondLst>
                                  <p:childTnLst>
                                    <p:set>
                                      <p:cBhvr>
                                        <p:cTn id="35" dur="1" fill="hold">
                                          <p:stCondLst>
                                            <p:cond delay="0"/>
                                          </p:stCondLst>
                                        </p:cTn>
                                        <p:tgtEl>
                                          <p:spTgt spid="15368"/>
                                        </p:tgtEl>
                                        <p:attrNameLst>
                                          <p:attrName>style.visibility</p:attrName>
                                        </p:attrNameLst>
                                      </p:cBhvr>
                                      <p:to>
                                        <p:strVal val="visible"/>
                                      </p:to>
                                    </p:set>
                                    <p:anim calcmode="lin" valueType="num">
                                      <p:cBhvr additive="base">
                                        <p:cTn id="36" dur="500"/>
                                        <p:tgtEl>
                                          <p:spTgt spid="15368"/>
                                        </p:tgtEl>
                                        <p:attrNameLst>
                                          <p:attrName>ppt_y</p:attrName>
                                        </p:attrNameLst>
                                      </p:cBhvr>
                                      <p:tavLst>
                                        <p:tav tm="0">
                                          <p:val>
                                            <p:strVal val="#ppt_y-#ppt_h*1.125000"/>
                                          </p:val>
                                        </p:tav>
                                        <p:tav tm="100000">
                                          <p:val>
                                            <p:strVal val="#ppt_y"/>
                                          </p:val>
                                        </p:tav>
                                      </p:tavLst>
                                    </p:anim>
                                    <p:animEffect transition="in" filter="wipe(down)">
                                      <p:cBhvr>
                                        <p:cTn id="37" dur="500"/>
                                        <p:tgtEl>
                                          <p:spTgt spid="15368"/>
                                        </p:tgtEl>
                                      </p:cBhvr>
                                    </p:animEffect>
                                  </p:childTnLst>
                                </p:cTn>
                              </p:par>
                              <p:par>
                                <p:cTn id="38" presetID="12" presetClass="entr" presetSubtype="1" fill="hold" nodeType="withEffect">
                                  <p:stCondLst>
                                    <p:cond delay="0"/>
                                  </p:stCondLst>
                                  <p:childTnLst>
                                    <p:set>
                                      <p:cBhvr>
                                        <p:cTn id="39" dur="1" fill="hold">
                                          <p:stCondLst>
                                            <p:cond delay="0"/>
                                          </p:stCondLst>
                                        </p:cTn>
                                        <p:tgtEl>
                                          <p:spTgt spid="15367"/>
                                        </p:tgtEl>
                                        <p:attrNameLst>
                                          <p:attrName>style.visibility</p:attrName>
                                        </p:attrNameLst>
                                      </p:cBhvr>
                                      <p:to>
                                        <p:strVal val="visible"/>
                                      </p:to>
                                    </p:set>
                                    <p:anim calcmode="lin" valueType="num">
                                      <p:cBhvr additive="base">
                                        <p:cTn id="40" dur="500"/>
                                        <p:tgtEl>
                                          <p:spTgt spid="15367"/>
                                        </p:tgtEl>
                                        <p:attrNameLst>
                                          <p:attrName>ppt_y</p:attrName>
                                        </p:attrNameLst>
                                      </p:cBhvr>
                                      <p:tavLst>
                                        <p:tav tm="0">
                                          <p:val>
                                            <p:strVal val="#ppt_y-#ppt_h*1.125000"/>
                                          </p:val>
                                        </p:tav>
                                        <p:tav tm="100000">
                                          <p:val>
                                            <p:strVal val="#ppt_y"/>
                                          </p:val>
                                        </p:tav>
                                      </p:tavLst>
                                    </p:anim>
                                    <p:animEffect transition="in" filter="wipe(down)">
                                      <p:cBhvr>
                                        <p:cTn id="41" dur="500"/>
                                        <p:tgtEl>
                                          <p:spTgt spid="15367"/>
                                        </p:tgtEl>
                                      </p:cBhvr>
                                    </p:animEffect>
                                  </p:childTnLst>
                                </p:cTn>
                              </p:par>
                              <p:par>
                                <p:cTn id="42" presetID="12" presetClass="entr" presetSubtype="1" fill="hold" nodeType="withEffect">
                                  <p:stCondLst>
                                    <p:cond delay="0"/>
                                  </p:stCondLst>
                                  <p:childTnLst>
                                    <p:set>
                                      <p:cBhvr>
                                        <p:cTn id="43" dur="1" fill="hold">
                                          <p:stCondLst>
                                            <p:cond delay="0"/>
                                          </p:stCondLst>
                                        </p:cTn>
                                        <p:tgtEl>
                                          <p:spTgt spid="15369"/>
                                        </p:tgtEl>
                                        <p:attrNameLst>
                                          <p:attrName>style.visibility</p:attrName>
                                        </p:attrNameLst>
                                      </p:cBhvr>
                                      <p:to>
                                        <p:strVal val="visible"/>
                                      </p:to>
                                    </p:set>
                                    <p:anim calcmode="lin" valueType="num">
                                      <p:cBhvr additive="base">
                                        <p:cTn id="44" dur="500"/>
                                        <p:tgtEl>
                                          <p:spTgt spid="15369"/>
                                        </p:tgtEl>
                                        <p:attrNameLst>
                                          <p:attrName>ppt_y</p:attrName>
                                        </p:attrNameLst>
                                      </p:cBhvr>
                                      <p:tavLst>
                                        <p:tav tm="0">
                                          <p:val>
                                            <p:strVal val="#ppt_y-#ppt_h*1.125000"/>
                                          </p:val>
                                        </p:tav>
                                        <p:tav tm="100000">
                                          <p:val>
                                            <p:strVal val="#ppt_y"/>
                                          </p:val>
                                        </p:tav>
                                      </p:tavLst>
                                    </p:anim>
                                    <p:animEffect transition="in" filter="wipe(down)">
                                      <p:cBhvr>
                                        <p:cTn id="45" dur="500"/>
                                        <p:tgtEl>
                                          <p:spTgt spid="15369"/>
                                        </p:tgtEl>
                                      </p:cBhvr>
                                    </p:animEffect>
                                  </p:childTnLst>
                                </p:cTn>
                              </p:par>
                            </p:childTnLst>
                          </p:cTn>
                        </p:par>
                      </p:childTnLst>
                    </p:cTn>
                  </p:par>
                  <p:par>
                    <p:cTn id="46" fill="hold">
                      <p:stCondLst>
                        <p:cond delay="indefinite"/>
                      </p:stCondLst>
                      <p:childTnLst>
                        <p:par>
                          <p:cTn id="47" fill="hold">
                            <p:stCondLst>
                              <p:cond delay="0"/>
                            </p:stCondLst>
                            <p:childTnLst>
                              <p:par>
                                <p:cTn id="48" presetID="2" presetClass="exit" presetSubtype="8" fill="hold" nodeType="clickEffect">
                                  <p:stCondLst>
                                    <p:cond delay="0"/>
                                  </p:stCondLst>
                                  <p:childTnLst>
                                    <p:anim calcmode="lin" valueType="num">
                                      <p:cBhvr additive="base">
                                        <p:cTn id="49" dur="500"/>
                                        <p:tgtEl>
                                          <p:spTgt spid="15366"/>
                                        </p:tgtEl>
                                        <p:attrNameLst>
                                          <p:attrName>ppt_x</p:attrName>
                                        </p:attrNameLst>
                                      </p:cBhvr>
                                      <p:tavLst>
                                        <p:tav tm="0">
                                          <p:val>
                                            <p:strVal val="ppt_x"/>
                                          </p:val>
                                        </p:tav>
                                        <p:tav tm="100000">
                                          <p:val>
                                            <p:strVal val="0-ppt_w/2"/>
                                          </p:val>
                                        </p:tav>
                                      </p:tavLst>
                                    </p:anim>
                                    <p:anim calcmode="lin" valueType="num">
                                      <p:cBhvr additive="base">
                                        <p:cTn id="50" dur="500"/>
                                        <p:tgtEl>
                                          <p:spTgt spid="15366"/>
                                        </p:tgtEl>
                                        <p:attrNameLst>
                                          <p:attrName>ppt_y</p:attrName>
                                        </p:attrNameLst>
                                      </p:cBhvr>
                                      <p:tavLst>
                                        <p:tav tm="0">
                                          <p:val>
                                            <p:strVal val="ppt_y"/>
                                          </p:val>
                                        </p:tav>
                                        <p:tav tm="100000">
                                          <p:val>
                                            <p:strVal val="ppt_y"/>
                                          </p:val>
                                        </p:tav>
                                      </p:tavLst>
                                    </p:anim>
                                    <p:set>
                                      <p:cBhvr>
                                        <p:cTn id="51" dur="1" fill="hold">
                                          <p:stCondLst>
                                            <p:cond delay="499"/>
                                          </p:stCondLst>
                                        </p:cTn>
                                        <p:tgtEl>
                                          <p:spTgt spid="15366"/>
                                        </p:tgtEl>
                                        <p:attrNameLst>
                                          <p:attrName>style.visibility</p:attrName>
                                        </p:attrNameLst>
                                      </p:cBhvr>
                                      <p:to>
                                        <p:strVal val="hidden"/>
                                      </p:to>
                                    </p:set>
                                  </p:childTnLst>
                                </p:cTn>
                              </p:par>
                              <p:par>
                                <p:cTn id="52" presetID="2" presetClass="exit" presetSubtype="8" fill="hold" nodeType="withEffect">
                                  <p:stCondLst>
                                    <p:cond delay="0"/>
                                  </p:stCondLst>
                                  <p:childTnLst>
                                    <p:anim calcmode="lin" valueType="num">
                                      <p:cBhvr additive="base">
                                        <p:cTn id="53" dur="500"/>
                                        <p:tgtEl>
                                          <p:spTgt spid="15368"/>
                                        </p:tgtEl>
                                        <p:attrNameLst>
                                          <p:attrName>ppt_x</p:attrName>
                                        </p:attrNameLst>
                                      </p:cBhvr>
                                      <p:tavLst>
                                        <p:tav tm="0">
                                          <p:val>
                                            <p:strVal val="ppt_x"/>
                                          </p:val>
                                        </p:tav>
                                        <p:tav tm="100000">
                                          <p:val>
                                            <p:strVal val="0-ppt_w/2"/>
                                          </p:val>
                                        </p:tav>
                                      </p:tavLst>
                                    </p:anim>
                                    <p:anim calcmode="lin" valueType="num">
                                      <p:cBhvr additive="base">
                                        <p:cTn id="54" dur="500"/>
                                        <p:tgtEl>
                                          <p:spTgt spid="15368"/>
                                        </p:tgtEl>
                                        <p:attrNameLst>
                                          <p:attrName>ppt_y</p:attrName>
                                        </p:attrNameLst>
                                      </p:cBhvr>
                                      <p:tavLst>
                                        <p:tav tm="0">
                                          <p:val>
                                            <p:strVal val="ppt_y"/>
                                          </p:val>
                                        </p:tav>
                                        <p:tav tm="100000">
                                          <p:val>
                                            <p:strVal val="ppt_y"/>
                                          </p:val>
                                        </p:tav>
                                      </p:tavLst>
                                    </p:anim>
                                    <p:set>
                                      <p:cBhvr>
                                        <p:cTn id="55" dur="1" fill="hold">
                                          <p:stCondLst>
                                            <p:cond delay="499"/>
                                          </p:stCondLst>
                                        </p:cTn>
                                        <p:tgtEl>
                                          <p:spTgt spid="15368"/>
                                        </p:tgtEl>
                                        <p:attrNameLst>
                                          <p:attrName>style.visibility</p:attrName>
                                        </p:attrNameLst>
                                      </p:cBhvr>
                                      <p:to>
                                        <p:strVal val="hidden"/>
                                      </p:to>
                                    </p:set>
                                  </p:childTnLst>
                                </p:cTn>
                              </p:par>
                              <p:par>
                                <p:cTn id="56" presetID="2" presetClass="exit" presetSubtype="8" fill="hold" nodeType="withEffect">
                                  <p:stCondLst>
                                    <p:cond delay="0"/>
                                  </p:stCondLst>
                                  <p:childTnLst>
                                    <p:anim calcmode="lin" valueType="num">
                                      <p:cBhvr additive="base">
                                        <p:cTn id="57" dur="500"/>
                                        <p:tgtEl>
                                          <p:spTgt spid="15367"/>
                                        </p:tgtEl>
                                        <p:attrNameLst>
                                          <p:attrName>ppt_x</p:attrName>
                                        </p:attrNameLst>
                                      </p:cBhvr>
                                      <p:tavLst>
                                        <p:tav tm="0">
                                          <p:val>
                                            <p:strVal val="ppt_x"/>
                                          </p:val>
                                        </p:tav>
                                        <p:tav tm="100000">
                                          <p:val>
                                            <p:strVal val="0-ppt_w/2"/>
                                          </p:val>
                                        </p:tav>
                                      </p:tavLst>
                                    </p:anim>
                                    <p:anim calcmode="lin" valueType="num">
                                      <p:cBhvr additive="base">
                                        <p:cTn id="58" dur="500"/>
                                        <p:tgtEl>
                                          <p:spTgt spid="15367"/>
                                        </p:tgtEl>
                                        <p:attrNameLst>
                                          <p:attrName>ppt_y</p:attrName>
                                        </p:attrNameLst>
                                      </p:cBhvr>
                                      <p:tavLst>
                                        <p:tav tm="0">
                                          <p:val>
                                            <p:strVal val="ppt_y"/>
                                          </p:val>
                                        </p:tav>
                                        <p:tav tm="100000">
                                          <p:val>
                                            <p:strVal val="ppt_y"/>
                                          </p:val>
                                        </p:tav>
                                      </p:tavLst>
                                    </p:anim>
                                    <p:set>
                                      <p:cBhvr>
                                        <p:cTn id="59" dur="1" fill="hold">
                                          <p:stCondLst>
                                            <p:cond delay="499"/>
                                          </p:stCondLst>
                                        </p:cTn>
                                        <p:tgtEl>
                                          <p:spTgt spid="15367"/>
                                        </p:tgtEl>
                                        <p:attrNameLst>
                                          <p:attrName>style.visibility</p:attrName>
                                        </p:attrNameLst>
                                      </p:cBhvr>
                                      <p:to>
                                        <p:strVal val="hidden"/>
                                      </p:to>
                                    </p:set>
                                  </p:childTnLst>
                                </p:cTn>
                              </p:par>
                            </p:childTnLst>
                          </p:cTn>
                        </p:par>
                      </p:childTnLst>
                    </p:cTn>
                  </p:par>
                  <p:par>
                    <p:cTn id="60" fill="hold">
                      <p:stCondLst>
                        <p:cond delay="indefinite"/>
                      </p:stCondLst>
                      <p:childTnLst>
                        <p:par>
                          <p:cTn id="61" fill="hold">
                            <p:stCondLst>
                              <p:cond delay="0"/>
                            </p:stCondLst>
                            <p:childTnLst>
                              <p:par>
                                <p:cTn id="62" presetID="64" presetClass="path" presetSubtype="0" accel="50000" decel="50000" fill="hold" nodeType="clickEffect">
                                  <p:stCondLst>
                                    <p:cond delay="0"/>
                                  </p:stCondLst>
                                  <p:childTnLst>
                                    <p:animMotion origin="layout" path="M -0.00868 -0.00393 L 0.29045 -0.38159 " pathEditMode="relative" rAng="0" ptsTypes="AA">
                                      <p:cBhvr>
                                        <p:cTn id="63" dur="2000" fill="hold"/>
                                        <p:tgtEl>
                                          <p:spTgt spid="15369"/>
                                        </p:tgtEl>
                                        <p:attrNameLst>
                                          <p:attrName>ppt_x</p:attrName>
                                          <p:attrName>ppt_y</p:attrName>
                                        </p:attrNameLst>
                                      </p:cBhvr>
                                      <p:rCtr x="14948" y="-18895"/>
                                    </p:animMotion>
                                  </p:childTnLst>
                                </p:cTn>
                              </p:par>
                            </p:childTnLst>
                          </p:cTn>
                        </p:par>
                      </p:childTnLst>
                    </p:cTn>
                  </p:par>
                  <p:par>
                    <p:cTn id="64" fill="hold">
                      <p:stCondLst>
                        <p:cond delay="indefinite"/>
                      </p:stCondLst>
                      <p:childTnLst>
                        <p:par>
                          <p:cTn id="65" fill="hold">
                            <p:stCondLst>
                              <p:cond delay="0"/>
                            </p:stCondLst>
                            <p:childTnLst>
                              <p:par>
                                <p:cTn id="66" presetID="12" presetClass="entr" presetSubtype="1" fill="hold" grpId="0" nodeType="clickEffect">
                                  <p:stCondLst>
                                    <p:cond delay="0"/>
                                  </p:stCondLst>
                                  <p:childTnLst>
                                    <p:set>
                                      <p:cBhvr>
                                        <p:cTn id="67" dur="1" fill="hold">
                                          <p:stCondLst>
                                            <p:cond delay="0"/>
                                          </p:stCondLst>
                                        </p:cTn>
                                        <p:tgtEl>
                                          <p:spTgt spid="6"/>
                                        </p:tgtEl>
                                        <p:attrNameLst>
                                          <p:attrName>style.visibility</p:attrName>
                                        </p:attrNameLst>
                                      </p:cBhvr>
                                      <p:to>
                                        <p:strVal val="visible"/>
                                      </p:to>
                                    </p:set>
                                    <p:anim calcmode="lin" valueType="num">
                                      <p:cBhvr additive="base">
                                        <p:cTn id="68" dur="500"/>
                                        <p:tgtEl>
                                          <p:spTgt spid="6"/>
                                        </p:tgtEl>
                                        <p:attrNameLst>
                                          <p:attrName>ppt_y</p:attrName>
                                        </p:attrNameLst>
                                      </p:cBhvr>
                                      <p:tavLst>
                                        <p:tav tm="0">
                                          <p:val>
                                            <p:strVal val="#ppt_y-#ppt_h*1.125000"/>
                                          </p:val>
                                        </p:tav>
                                        <p:tav tm="100000">
                                          <p:val>
                                            <p:strVal val="#ppt_y"/>
                                          </p:val>
                                        </p:tav>
                                      </p:tavLst>
                                    </p:anim>
                                    <p:animEffect transition="in" filter="wipe(down)">
                                      <p:cBhvr>
                                        <p:cTn id="69" dur="500"/>
                                        <p:tgtEl>
                                          <p:spTgt spid="6"/>
                                        </p:tgtEl>
                                      </p:cBhvr>
                                    </p:animEffect>
                                  </p:childTnLst>
                                </p:cTn>
                              </p:par>
                            </p:childTnLst>
                          </p:cTn>
                        </p:par>
                      </p:childTnLst>
                    </p:cTn>
                  </p:par>
                  <p:par>
                    <p:cTn id="70" fill="hold">
                      <p:stCondLst>
                        <p:cond delay="indefinite"/>
                      </p:stCondLst>
                      <p:childTnLst>
                        <p:par>
                          <p:cTn id="71" fill="hold">
                            <p:stCondLst>
                              <p:cond delay="0"/>
                            </p:stCondLst>
                            <p:childTnLst>
                              <p:par>
                                <p:cTn id="72" presetID="2" presetClass="entr" presetSubtype="2" fill="hold" grpId="0" nodeType="clickEffect">
                                  <p:stCondLst>
                                    <p:cond delay="0"/>
                                  </p:stCondLst>
                                  <p:childTnLst>
                                    <p:set>
                                      <p:cBhvr>
                                        <p:cTn id="73" dur="1" fill="hold">
                                          <p:stCondLst>
                                            <p:cond delay="0"/>
                                          </p:stCondLst>
                                        </p:cTn>
                                        <p:tgtEl>
                                          <p:spTgt spid="7"/>
                                        </p:tgtEl>
                                        <p:attrNameLst>
                                          <p:attrName>style.visibility</p:attrName>
                                        </p:attrNameLst>
                                      </p:cBhvr>
                                      <p:to>
                                        <p:strVal val="visible"/>
                                      </p:to>
                                    </p:set>
                                    <p:anim calcmode="lin" valueType="num">
                                      <p:cBhvr additive="base">
                                        <p:cTn id="74" dur="500" fill="hold"/>
                                        <p:tgtEl>
                                          <p:spTgt spid="7"/>
                                        </p:tgtEl>
                                        <p:attrNameLst>
                                          <p:attrName>ppt_x</p:attrName>
                                        </p:attrNameLst>
                                      </p:cBhvr>
                                      <p:tavLst>
                                        <p:tav tm="0">
                                          <p:val>
                                            <p:strVal val="1+#ppt_w/2"/>
                                          </p:val>
                                        </p:tav>
                                        <p:tav tm="100000">
                                          <p:val>
                                            <p:strVal val="#ppt_x"/>
                                          </p:val>
                                        </p:tav>
                                      </p:tavLst>
                                    </p:anim>
                                    <p:anim calcmode="lin" valueType="num">
                                      <p:cBhvr additive="base">
                                        <p:cTn id="75" dur="500" fill="hold"/>
                                        <p:tgtEl>
                                          <p:spTgt spid="7"/>
                                        </p:tgtEl>
                                        <p:attrNameLst>
                                          <p:attrName>ppt_y</p:attrName>
                                        </p:attrNameLst>
                                      </p:cBhvr>
                                      <p:tavLst>
                                        <p:tav tm="0">
                                          <p:val>
                                            <p:strVal val="#ppt_y"/>
                                          </p:val>
                                        </p:tav>
                                        <p:tav tm="100000">
                                          <p:val>
                                            <p:strVal val="#ppt_y"/>
                                          </p:val>
                                        </p:tav>
                                      </p:tavLst>
                                    </p:anim>
                                  </p:childTnLst>
                                </p:cTn>
                              </p:par>
                              <p:par>
                                <p:cTn id="76" presetID="2" presetClass="entr" presetSubtype="2" fill="hold" grpId="0" nodeType="withEffect">
                                  <p:stCondLst>
                                    <p:cond delay="0"/>
                                  </p:stCondLst>
                                  <p:childTnLst>
                                    <p:set>
                                      <p:cBhvr>
                                        <p:cTn id="77" dur="1" fill="hold">
                                          <p:stCondLst>
                                            <p:cond delay="0"/>
                                          </p:stCondLst>
                                        </p:cTn>
                                        <p:tgtEl>
                                          <p:spTgt spid="21"/>
                                        </p:tgtEl>
                                        <p:attrNameLst>
                                          <p:attrName>style.visibility</p:attrName>
                                        </p:attrNameLst>
                                      </p:cBhvr>
                                      <p:to>
                                        <p:strVal val="visible"/>
                                      </p:to>
                                    </p:set>
                                    <p:anim calcmode="lin" valueType="num">
                                      <p:cBhvr additive="base">
                                        <p:cTn id="78" dur="500" fill="hold"/>
                                        <p:tgtEl>
                                          <p:spTgt spid="21"/>
                                        </p:tgtEl>
                                        <p:attrNameLst>
                                          <p:attrName>ppt_x</p:attrName>
                                        </p:attrNameLst>
                                      </p:cBhvr>
                                      <p:tavLst>
                                        <p:tav tm="0">
                                          <p:val>
                                            <p:strVal val="1+#ppt_w/2"/>
                                          </p:val>
                                        </p:tav>
                                        <p:tav tm="100000">
                                          <p:val>
                                            <p:strVal val="#ppt_x"/>
                                          </p:val>
                                        </p:tav>
                                      </p:tavLst>
                                    </p:anim>
                                    <p:anim calcmode="lin" valueType="num">
                                      <p:cBhvr additive="base">
                                        <p:cTn id="79"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6" grpId="0" animBg="1"/>
      <p:bldP spid="7" grpId="0" animBg="1"/>
      <p:bldP spid="2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243962" y="1680020"/>
            <a:ext cx="8792534" cy="646331"/>
          </a:xfrm>
          <a:prstGeom prst="rect">
            <a:avLst/>
          </a:prstGeom>
          <a:noFill/>
        </p:spPr>
        <p:txBody>
          <a:bodyPr wrap="square" rtlCol="0">
            <a:spAutoFit/>
          </a:bodyPr>
          <a:lstStyle/>
          <a:p>
            <a:r>
              <a:rPr lang="zh-CN" altLang="en-US" sz="3600" b="1" dirty="0" smtClean="0">
                <a:latin typeface="方正姚体" panose="02010601030101010101" pitchFamily="2" charset="-122"/>
                <a:ea typeface="方正姚体" panose="02010601030101010101" pitchFamily="2" charset="-122"/>
              </a:rPr>
              <a:t>（四）土地增值税的清算流程</a:t>
            </a:r>
            <a:r>
              <a:rPr lang="en-US" altLang="zh-CN" sz="3600" b="1" dirty="0" smtClean="0">
                <a:latin typeface="方正姚体" panose="02010601030101010101" pitchFamily="2" charset="-122"/>
                <a:ea typeface="方正姚体" panose="02010601030101010101" pitchFamily="2" charset="-122"/>
              </a:rPr>
              <a:t>—</a:t>
            </a:r>
            <a:r>
              <a:rPr lang="zh-CN" altLang="en-US" sz="3600" b="1" dirty="0" smtClean="0">
                <a:latin typeface="方正姚体" panose="02010601030101010101" pitchFamily="2" charset="-122"/>
                <a:ea typeface="方正姚体" panose="02010601030101010101" pitchFamily="2" charset="-122"/>
              </a:rPr>
              <a:t>扣除项目</a:t>
            </a:r>
            <a:endParaRPr lang="zh-CN" altLang="en-US" sz="3600" b="1" dirty="0">
              <a:latin typeface="方正姚体" panose="02010601030101010101" pitchFamily="2" charset="-122"/>
              <a:ea typeface="方正姚体" panose="02010601030101010101" pitchFamily="2" charset="-122"/>
            </a:endParaRPr>
          </a:p>
        </p:txBody>
      </p:sp>
      <p:pic>
        <p:nvPicPr>
          <p:cNvPr id="17410"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262062" y="1556792"/>
            <a:ext cx="6619875" cy="401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62063" y="5718770"/>
            <a:ext cx="6619875" cy="590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圆角矩形 2"/>
          <p:cNvSpPr/>
          <p:nvPr/>
        </p:nvSpPr>
        <p:spPr>
          <a:xfrm>
            <a:off x="243962" y="2348880"/>
            <a:ext cx="1735750" cy="9969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zh-CN" altLang="en-US" sz="2000" dirty="0">
                <a:latin typeface="方正姚体" panose="02010601030101010101" pitchFamily="2" charset="-122"/>
                <a:ea typeface="方正姚体" panose="02010601030101010101" pitchFamily="2" charset="-122"/>
              </a:rPr>
              <a:t>实施细则</a:t>
            </a:r>
            <a:endParaRPr lang="zh-CN" altLang="en-US" sz="2000" dirty="0">
              <a:latin typeface="方正姚体" panose="02010601030101010101" pitchFamily="2" charset="-122"/>
              <a:ea typeface="方正姚体" panose="02010601030101010101" pitchFamily="2" charset="-122"/>
            </a:endParaRPr>
          </a:p>
        </p:txBody>
      </p:sp>
      <p:sp>
        <p:nvSpPr>
          <p:cNvPr id="4" name="圆角矩形 3"/>
          <p:cNvSpPr/>
          <p:nvPr/>
        </p:nvSpPr>
        <p:spPr>
          <a:xfrm>
            <a:off x="2051720" y="2348880"/>
            <a:ext cx="5688632" cy="9969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zh-CN" altLang="en-US" sz="2000" dirty="0" smtClean="0">
                <a:latin typeface="方正姚体" panose="02010601030101010101" pitchFamily="2" charset="-122"/>
                <a:ea typeface="方正姚体" panose="02010601030101010101" pitchFamily="2" charset="-122"/>
              </a:rPr>
              <a:t>         对</a:t>
            </a:r>
            <a:r>
              <a:rPr lang="zh-CN" altLang="en-US" sz="2000" dirty="0">
                <a:latin typeface="方正姚体" panose="02010601030101010101" pitchFamily="2" charset="-122"/>
                <a:ea typeface="方正姚体" panose="02010601030101010101" pitchFamily="2" charset="-122"/>
              </a:rPr>
              <a:t>从事房地产开发的纳税人可按本条（一），（二）项法规计算的金额之和，加计</a:t>
            </a:r>
            <a:r>
              <a:rPr lang="en-US" altLang="zh-CN" sz="2000" dirty="0">
                <a:latin typeface="方正姚体" panose="02010601030101010101" pitchFamily="2" charset="-122"/>
                <a:ea typeface="方正姚体" panose="02010601030101010101" pitchFamily="2" charset="-122"/>
              </a:rPr>
              <a:t>20</a:t>
            </a:r>
            <a:r>
              <a:rPr lang="zh-CN" altLang="en-US" sz="2000" dirty="0">
                <a:latin typeface="方正姚体" panose="02010601030101010101" pitchFamily="2" charset="-122"/>
                <a:ea typeface="方正姚体" panose="02010601030101010101" pitchFamily="2" charset="-122"/>
              </a:rPr>
              <a:t>％的扣除</a:t>
            </a:r>
            <a:endParaRPr lang="zh-CN" altLang="en-US" sz="2000" dirty="0">
              <a:latin typeface="方正姚体" panose="02010601030101010101" pitchFamily="2" charset="-122"/>
              <a:ea typeface="方正姚体" panose="02010601030101010101" pitchFamily="2" charset="-122"/>
            </a:endParaRPr>
          </a:p>
        </p:txBody>
      </p:sp>
      <p:sp>
        <p:nvSpPr>
          <p:cNvPr id="5" name="圆角矩形 4"/>
          <p:cNvSpPr/>
          <p:nvPr/>
        </p:nvSpPr>
        <p:spPr>
          <a:xfrm>
            <a:off x="179512" y="3501008"/>
            <a:ext cx="7560840" cy="792088"/>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zh-CN" altLang="en-US" sz="2000" dirty="0">
                <a:latin typeface="方正姚体" panose="02010601030101010101" pitchFamily="2" charset="-122"/>
                <a:ea typeface="方正姚体" panose="02010601030101010101" pitchFamily="2" charset="-122"/>
              </a:rPr>
              <a:t>国家税务总局关于印发</a:t>
            </a:r>
            <a:r>
              <a:rPr lang="en-US" altLang="zh-CN" sz="2000" dirty="0">
                <a:latin typeface="方正姚体" panose="02010601030101010101" pitchFamily="2" charset="-122"/>
                <a:ea typeface="方正姚体" panose="02010601030101010101" pitchFamily="2" charset="-122"/>
              </a:rPr>
              <a:t>《</a:t>
            </a:r>
            <a:r>
              <a:rPr lang="zh-CN" altLang="en-US" sz="2000" dirty="0">
                <a:latin typeface="方正姚体" panose="02010601030101010101" pitchFamily="2" charset="-122"/>
                <a:ea typeface="方正姚体" panose="02010601030101010101" pitchFamily="2" charset="-122"/>
              </a:rPr>
              <a:t>土地增值税宣传提纲</a:t>
            </a:r>
            <a:r>
              <a:rPr lang="en-US" altLang="zh-CN" sz="2000" dirty="0">
                <a:latin typeface="方正姚体" panose="02010601030101010101" pitchFamily="2" charset="-122"/>
                <a:ea typeface="方正姚体" panose="02010601030101010101" pitchFamily="2" charset="-122"/>
              </a:rPr>
              <a:t>》</a:t>
            </a:r>
            <a:r>
              <a:rPr lang="zh-CN" altLang="en-US" sz="2000" dirty="0">
                <a:latin typeface="方正姚体" panose="02010601030101010101" pitchFamily="2" charset="-122"/>
                <a:ea typeface="方正姚体" panose="02010601030101010101" pitchFamily="2" charset="-122"/>
              </a:rPr>
              <a:t>的通知（国税函发</a:t>
            </a:r>
            <a:r>
              <a:rPr lang="en-US" altLang="zh-CN" sz="2000" dirty="0">
                <a:latin typeface="方正姚体" panose="02010601030101010101" pitchFamily="2" charset="-122"/>
                <a:ea typeface="方正姚体" panose="02010601030101010101" pitchFamily="2" charset="-122"/>
              </a:rPr>
              <a:t>[1995]110</a:t>
            </a:r>
            <a:r>
              <a:rPr lang="zh-CN" altLang="en-US" sz="2000" dirty="0">
                <a:latin typeface="方正姚体" panose="02010601030101010101" pitchFamily="2" charset="-122"/>
                <a:ea typeface="方正姚体" panose="02010601030101010101" pitchFamily="2" charset="-122"/>
              </a:rPr>
              <a:t>号）</a:t>
            </a:r>
            <a:endParaRPr lang="zh-CN" altLang="en-US" sz="2000" dirty="0">
              <a:latin typeface="方正姚体" panose="02010601030101010101" pitchFamily="2" charset="-122"/>
              <a:ea typeface="方正姚体" panose="02010601030101010101" pitchFamily="2" charset="-122"/>
            </a:endParaRPr>
          </a:p>
        </p:txBody>
      </p:sp>
      <p:sp>
        <p:nvSpPr>
          <p:cNvPr id="8" name="圆角矩形 7"/>
          <p:cNvSpPr/>
          <p:nvPr/>
        </p:nvSpPr>
        <p:spPr>
          <a:xfrm>
            <a:off x="107504" y="4437112"/>
            <a:ext cx="8928992" cy="921618"/>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r>
              <a:rPr lang="zh-CN" altLang="en-US" sz="2000" dirty="0" smtClean="0">
                <a:latin typeface="方正姚体" panose="02010601030101010101" pitchFamily="2" charset="-122"/>
                <a:ea typeface="方正姚体" panose="02010601030101010101" pitchFamily="2" charset="-122"/>
              </a:rPr>
              <a:t>        （</a:t>
            </a:r>
            <a:r>
              <a:rPr lang="zh-CN" altLang="en-US" sz="2000" dirty="0">
                <a:latin typeface="方正姚体" panose="02010601030101010101" pitchFamily="2" charset="-122"/>
                <a:ea typeface="方正姚体" panose="02010601030101010101" pitchFamily="2" charset="-122"/>
              </a:rPr>
              <a:t>一）对取得土地或房地产使用权后，未进行开发即转让的，计算其增值额时，只允许扣除取得土地使用权时支付的地价款、交纳的有关费用，以及在转让环节缴纳的税金。</a:t>
            </a:r>
            <a:endParaRPr lang="zh-CN" altLang="en-US" sz="2000" dirty="0">
              <a:latin typeface="方正姚体" panose="02010601030101010101" pitchFamily="2" charset="-122"/>
              <a:ea typeface="方正姚体" panose="02010601030101010101" pitchFamily="2" charset="-122"/>
            </a:endParaRPr>
          </a:p>
        </p:txBody>
      </p:sp>
      <p:sp>
        <p:nvSpPr>
          <p:cNvPr id="19" name="圆角矩形 18"/>
          <p:cNvSpPr/>
          <p:nvPr/>
        </p:nvSpPr>
        <p:spPr>
          <a:xfrm>
            <a:off x="114967" y="5445224"/>
            <a:ext cx="8928992" cy="1296144"/>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r>
              <a:rPr lang="zh-CN" altLang="en-US" sz="2000" dirty="0">
                <a:latin typeface="方正姚体" panose="02010601030101010101" pitchFamily="2" charset="-122"/>
                <a:ea typeface="方正姚体" panose="02010601030101010101" pitchFamily="2" charset="-122"/>
              </a:rPr>
              <a:t>        （二）对取得土地使用权后投入资金，将生地变为熟地转让的，计算其增值额时，允许扣除取得土地使用权时支付的地价款、交纳的有关费用，和开发土地所需成本再加计开发成本的</a:t>
            </a:r>
            <a:r>
              <a:rPr lang="en-US" altLang="zh-CN" sz="2000" dirty="0">
                <a:latin typeface="方正姚体" panose="02010601030101010101" pitchFamily="2" charset="-122"/>
                <a:ea typeface="方正姚体" panose="02010601030101010101" pitchFamily="2" charset="-122"/>
              </a:rPr>
              <a:t>20%</a:t>
            </a:r>
            <a:r>
              <a:rPr lang="zh-CN" altLang="en-US" sz="2000" dirty="0">
                <a:latin typeface="方正姚体" panose="02010601030101010101" pitchFamily="2" charset="-122"/>
                <a:ea typeface="方正姚体" panose="02010601030101010101" pitchFamily="2" charset="-122"/>
              </a:rPr>
              <a:t>以及在转让环节缴纳的税金。这样规定，是鼓励投资者将更多的资金投向房地产开发。</a:t>
            </a:r>
            <a:endParaRPr lang="zh-CN" altLang="en-US" sz="2000" dirty="0">
              <a:latin typeface="方正姚体" panose="02010601030101010101" pitchFamily="2" charset="-122"/>
              <a:ea typeface="方正姚体" panose="02010601030101010101" pitchFamily="2" charset="-122"/>
            </a:endParaRPr>
          </a:p>
        </p:txBody>
      </p:sp>
      <p:sp>
        <p:nvSpPr>
          <p:cNvPr id="9" name="下箭头 8"/>
          <p:cNvSpPr/>
          <p:nvPr/>
        </p:nvSpPr>
        <p:spPr>
          <a:xfrm>
            <a:off x="7881937" y="2445680"/>
            <a:ext cx="648072" cy="1800200"/>
          </a:xfrm>
          <a:prstGeom prst="down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zh-CN" altLang="en-US"/>
          </a:p>
        </p:txBody>
      </p:sp>
      <p:sp>
        <p:nvSpPr>
          <p:cNvPr id="13" name="标题 1"/>
          <p:cNvSpPr txBox="1"/>
          <p:nvPr/>
        </p:nvSpPr>
        <p:spPr>
          <a:xfrm>
            <a:off x="107505" y="408372"/>
            <a:ext cx="8856984" cy="103942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r>
              <a:rPr lang="zh-CN" altLang="en-US" sz="4400" b="1" dirty="0" smtClean="0">
                <a:solidFill>
                  <a:schemeClr val="tx1"/>
                </a:solidFill>
                <a:latin typeface="方正姚体" panose="02010601030101010101" pitchFamily="2" charset="-122"/>
                <a:ea typeface="方正姚体" panose="02010601030101010101" pitchFamily="2" charset="-122"/>
              </a:rPr>
              <a:t>三、房地产企业土地增值税清算</a:t>
            </a:r>
            <a:endParaRPr lang="zh-CN" altLang="en-US" sz="4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6"/>
                                        </p:tgtEl>
                                      </p:cBhvr>
                                    </p:animEffect>
                                    <p:set>
                                      <p:cBhvr>
                                        <p:cTn id="7" dur="1" fill="hold">
                                          <p:stCondLst>
                                            <p:cond delay="499"/>
                                          </p:stCondLst>
                                        </p:cTn>
                                        <p:tgtEl>
                                          <p:spTgt spid="1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17410"/>
                                        </p:tgtEl>
                                        <p:attrNameLst>
                                          <p:attrName>style.visibility</p:attrName>
                                        </p:attrNameLst>
                                      </p:cBhvr>
                                      <p:to>
                                        <p:strVal val="visible"/>
                                      </p:to>
                                    </p:set>
                                    <p:anim calcmode="lin" valueType="num">
                                      <p:cBhvr additive="base">
                                        <p:cTn id="12" dur="500" fill="hold"/>
                                        <p:tgtEl>
                                          <p:spTgt spid="17410"/>
                                        </p:tgtEl>
                                        <p:attrNameLst>
                                          <p:attrName>ppt_x</p:attrName>
                                        </p:attrNameLst>
                                      </p:cBhvr>
                                      <p:tavLst>
                                        <p:tav tm="0">
                                          <p:val>
                                            <p:strVal val="0-#ppt_w/2"/>
                                          </p:val>
                                        </p:tav>
                                        <p:tav tm="100000">
                                          <p:val>
                                            <p:strVal val="#ppt_x"/>
                                          </p:val>
                                        </p:tav>
                                      </p:tavLst>
                                    </p:anim>
                                    <p:anim calcmode="lin" valueType="num">
                                      <p:cBhvr additive="base">
                                        <p:cTn id="13" dur="500" fill="hold"/>
                                        <p:tgtEl>
                                          <p:spTgt spid="17410"/>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0"/>
                                  </p:stCondLst>
                                  <p:childTnLst>
                                    <p:set>
                                      <p:cBhvr>
                                        <p:cTn id="15" dur="1" fill="hold">
                                          <p:stCondLst>
                                            <p:cond delay="0"/>
                                          </p:stCondLst>
                                        </p:cTn>
                                        <p:tgtEl>
                                          <p:spTgt spid="17411"/>
                                        </p:tgtEl>
                                        <p:attrNameLst>
                                          <p:attrName>style.visibility</p:attrName>
                                        </p:attrNameLst>
                                      </p:cBhvr>
                                      <p:to>
                                        <p:strVal val="visible"/>
                                      </p:to>
                                    </p:set>
                                    <p:anim calcmode="lin" valueType="num">
                                      <p:cBhvr additive="base">
                                        <p:cTn id="16" dur="500" fill="hold"/>
                                        <p:tgtEl>
                                          <p:spTgt spid="17411"/>
                                        </p:tgtEl>
                                        <p:attrNameLst>
                                          <p:attrName>ppt_x</p:attrName>
                                        </p:attrNameLst>
                                      </p:cBhvr>
                                      <p:tavLst>
                                        <p:tav tm="0">
                                          <p:val>
                                            <p:strVal val="0-#ppt_w/2"/>
                                          </p:val>
                                        </p:tav>
                                        <p:tav tm="100000">
                                          <p:val>
                                            <p:strVal val="#ppt_x"/>
                                          </p:val>
                                        </p:tav>
                                      </p:tavLst>
                                    </p:anim>
                                    <p:anim calcmode="lin" valueType="num">
                                      <p:cBhvr additive="base">
                                        <p:cTn id="17" dur="500" fill="hold"/>
                                        <p:tgtEl>
                                          <p:spTgt spid="17411"/>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xit" presetSubtype="1" fill="hold" nodeType="clickEffect">
                                  <p:stCondLst>
                                    <p:cond delay="0"/>
                                  </p:stCondLst>
                                  <p:childTnLst>
                                    <p:anim calcmode="lin" valueType="num">
                                      <p:cBhvr additive="base">
                                        <p:cTn id="21" dur="500"/>
                                        <p:tgtEl>
                                          <p:spTgt spid="17410"/>
                                        </p:tgtEl>
                                        <p:attrNameLst>
                                          <p:attrName>ppt_x</p:attrName>
                                        </p:attrNameLst>
                                      </p:cBhvr>
                                      <p:tavLst>
                                        <p:tav tm="0">
                                          <p:val>
                                            <p:strVal val="ppt_x"/>
                                          </p:val>
                                        </p:tav>
                                        <p:tav tm="100000">
                                          <p:val>
                                            <p:strVal val="ppt_x"/>
                                          </p:val>
                                        </p:tav>
                                      </p:tavLst>
                                    </p:anim>
                                    <p:anim calcmode="lin" valueType="num">
                                      <p:cBhvr additive="base">
                                        <p:cTn id="22" dur="500"/>
                                        <p:tgtEl>
                                          <p:spTgt spid="17410"/>
                                        </p:tgtEl>
                                        <p:attrNameLst>
                                          <p:attrName>ppt_y</p:attrName>
                                        </p:attrNameLst>
                                      </p:cBhvr>
                                      <p:tavLst>
                                        <p:tav tm="0">
                                          <p:val>
                                            <p:strVal val="ppt_y"/>
                                          </p:val>
                                        </p:tav>
                                        <p:tav tm="100000">
                                          <p:val>
                                            <p:strVal val="0-ppt_h/2"/>
                                          </p:val>
                                        </p:tav>
                                      </p:tavLst>
                                    </p:anim>
                                    <p:set>
                                      <p:cBhvr>
                                        <p:cTn id="23" dur="1" fill="hold">
                                          <p:stCondLst>
                                            <p:cond delay="499"/>
                                          </p:stCondLst>
                                        </p:cTn>
                                        <p:tgtEl>
                                          <p:spTgt spid="17410"/>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64" presetClass="path" presetSubtype="0" accel="50000" decel="50000" fill="hold" nodeType="clickEffect">
                                  <p:stCondLst>
                                    <p:cond delay="0"/>
                                  </p:stCondLst>
                                  <p:childTnLst>
                                    <p:animMotion origin="layout" path="M 0 -7.03053E-7 L 0 -0.5969 " pathEditMode="relative" rAng="0" ptsTypes="AA">
                                      <p:cBhvr>
                                        <p:cTn id="27" dur="2000" fill="hold"/>
                                        <p:tgtEl>
                                          <p:spTgt spid="17411"/>
                                        </p:tgtEl>
                                        <p:attrNameLst>
                                          <p:attrName>ppt_x</p:attrName>
                                          <p:attrName>ppt_y</p:attrName>
                                        </p:attrNameLst>
                                      </p:cBhvr>
                                      <p:rCtr x="0" y="-29857"/>
                                    </p:animMotion>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grpId="0" nodeType="click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additive="base">
                                        <p:cTn id="32" dur="500" fill="hold"/>
                                        <p:tgtEl>
                                          <p:spTgt spid="3"/>
                                        </p:tgtEl>
                                        <p:attrNameLst>
                                          <p:attrName>ppt_x</p:attrName>
                                        </p:attrNameLst>
                                      </p:cBhvr>
                                      <p:tavLst>
                                        <p:tav tm="0">
                                          <p:val>
                                            <p:strVal val="0-#ppt_w/2"/>
                                          </p:val>
                                        </p:tav>
                                        <p:tav tm="100000">
                                          <p:val>
                                            <p:strVal val="#ppt_x"/>
                                          </p:val>
                                        </p:tav>
                                      </p:tavLst>
                                    </p:anim>
                                    <p:anim calcmode="lin" valueType="num">
                                      <p:cBhvr additive="base">
                                        <p:cTn id="33" dur="500" fill="hold"/>
                                        <p:tgtEl>
                                          <p:spTgt spid="3"/>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4"/>
                                        </p:tgtEl>
                                        <p:attrNameLst>
                                          <p:attrName>style.visibility</p:attrName>
                                        </p:attrNameLst>
                                      </p:cBhvr>
                                      <p:to>
                                        <p:strVal val="visible"/>
                                      </p:to>
                                    </p:set>
                                    <p:anim calcmode="lin" valueType="num">
                                      <p:cBhvr additive="base">
                                        <p:cTn id="36" dur="500" fill="hold"/>
                                        <p:tgtEl>
                                          <p:spTgt spid="4"/>
                                        </p:tgtEl>
                                        <p:attrNameLst>
                                          <p:attrName>ppt_x</p:attrName>
                                        </p:attrNameLst>
                                      </p:cBhvr>
                                      <p:tavLst>
                                        <p:tav tm="0">
                                          <p:val>
                                            <p:strVal val="0-#ppt_w/2"/>
                                          </p:val>
                                        </p:tav>
                                        <p:tav tm="100000">
                                          <p:val>
                                            <p:strVal val="#ppt_x"/>
                                          </p:val>
                                        </p:tav>
                                      </p:tavLst>
                                    </p:anim>
                                    <p:anim calcmode="lin" valueType="num">
                                      <p:cBhvr additive="base">
                                        <p:cTn id="37"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2" presetClass="entr" presetSubtype="1"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additive="base">
                                        <p:cTn id="42" dur="500"/>
                                        <p:tgtEl>
                                          <p:spTgt spid="9"/>
                                        </p:tgtEl>
                                        <p:attrNameLst>
                                          <p:attrName>ppt_y</p:attrName>
                                        </p:attrNameLst>
                                      </p:cBhvr>
                                      <p:tavLst>
                                        <p:tav tm="0">
                                          <p:val>
                                            <p:strVal val="#ppt_y-#ppt_h*1.125000"/>
                                          </p:val>
                                        </p:tav>
                                        <p:tav tm="100000">
                                          <p:val>
                                            <p:strVal val="#ppt_y"/>
                                          </p:val>
                                        </p:tav>
                                      </p:tavLst>
                                    </p:anim>
                                    <p:animEffect transition="in" filter="wipe(down)">
                                      <p:cBhvr>
                                        <p:cTn id="43" dur="500"/>
                                        <p:tgtEl>
                                          <p:spTgt spid="9"/>
                                        </p:tgtEl>
                                      </p:cBhvr>
                                    </p:animEffect>
                                  </p:childTnLst>
                                </p:cTn>
                              </p:par>
                              <p:par>
                                <p:cTn id="44" presetID="12" presetClass="entr" presetSubtype="1" fill="hold" grpId="0" nodeType="withEffect">
                                  <p:stCondLst>
                                    <p:cond delay="0"/>
                                  </p:stCondLst>
                                  <p:childTnLst>
                                    <p:set>
                                      <p:cBhvr>
                                        <p:cTn id="45" dur="1" fill="hold">
                                          <p:stCondLst>
                                            <p:cond delay="0"/>
                                          </p:stCondLst>
                                        </p:cTn>
                                        <p:tgtEl>
                                          <p:spTgt spid="5"/>
                                        </p:tgtEl>
                                        <p:attrNameLst>
                                          <p:attrName>style.visibility</p:attrName>
                                        </p:attrNameLst>
                                      </p:cBhvr>
                                      <p:to>
                                        <p:strVal val="visible"/>
                                      </p:to>
                                    </p:set>
                                    <p:anim calcmode="lin" valueType="num">
                                      <p:cBhvr additive="base">
                                        <p:cTn id="46" dur="500"/>
                                        <p:tgtEl>
                                          <p:spTgt spid="5"/>
                                        </p:tgtEl>
                                        <p:attrNameLst>
                                          <p:attrName>ppt_y</p:attrName>
                                        </p:attrNameLst>
                                      </p:cBhvr>
                                      <p:tavLst>
                                        <p:tav tm="0">
                                          <p:val>
                                            <p:strVal val="#ppt_y-#ppt_h*1.125000"/>
                                          </p:val>
                                        </p:tav>
                                        <p:tav tm="100000">
                                          <p:val>
                                            <p:strVal val="#ppt_y"/>
                                          </p:val>
                                        </p:tav>
                                      </p:tavLst>
                                    </p:anim>
                                    <p:animEffect transition="in" filter="wipe(down)">
                                      <p:cBhvr>
                                        <p:cTn id="47" dur="500"/>
                                        <p:tgtEl>
                                          <p:spTgt spid="5"/>
                                        </p:tgtEl>
                                      </p:cBhvr>
                                    </p:animEffect>
                                  </p:childTnLst>
                                </p:cTn>
                              </p:par>
                            </p:childTnLst>
                          </p:cTn>
                        </p:par>
                      </p:childTnLst>
                    </p:cTn>
                  </p:par>
                  <p:par>
                    <p:cTn id="48" fill="hold">
                      <p:stCondLst>
                        <p:cond delay="indefinite"/>
                      </p:stCondLst>
                      <p:childTnLst>
                        <p:par>
                          <p:cTn id="49" fill="hold">
                            <p:stCondLst>
                              <p:cond delay="0"/>
                            </p:stCondLst>
                            <p:childTnLst>
                              <p:par>
                                <p:cTn id="50" presetID="12" presetClass="entr" presetSubtype="1" fill="hold" grpId="0" nodeType="clickEffect">
                                  <p:stCondLst>
                                    <p:cond delay="0"/>
                                  </p:stCondLst>
                                  <p:childTnLst>
                                    <p:set>
                                      <p:cBhvr>
                                        <p:cTn id="51" dur="1" fill="hold">
                                          <p:stCondLst>
                                            <p:cond delay="0"/>
                                          </p:stCondLst>
                                        </p:cTn>
                                        <p:tgtEl>
                                          <p:spTgt spid="8"/>
                                        </p:tgtEl>
                                        <p:attrNameLst>
                                          <p:attrName>style.visibility</p:attrName>
                                        </p:attrNameLst>
                                      </p:cBhvr>
                                      <p:to>
                                        <p:strVal val="visible"/>
                                      </p:to>
                                    </p:set>
                                    <p:anim calcmode="lin" valueType="num">
                                      <p:cBhvr additive="base">
                                        <p:cTn id="52" dur="500"/>
                                        <p:tgtEl>
                                          <p:spTgt spid="8"/>
                                        </p:tgtEl>
                                        <p:attrNameLst>
                                          <p:attrName>ppt_y</p:attrName>
                                        </p:attrNameLst>
                                      </p:cBhvr>
                                      <p:tavLst>
                                        <p:tav tm="0">
                                          <p:val>
                                            <p:strVal val="#ppt_y-#ppt_h*1.125000"/>
                                          </p:val>
                                        </p:tav>
                                        <p:tav tm="100000">
                                          <p:val>
                                            <p:strVal val="#ppt_y"/>
                                          </p:val>
                                        </p:tav>
                                      </p:tavLst>
                                    </p:anim>
                                    <p:animEffect transition="in" filter="wipe(down)">
                                      <p:cBhvr>
                                        <p:cTn id="53" dur="500"/>
                                        <p:tgtEl>
                                          <p:spTgt spid="8"/>
                                        </p:tgtEl>
                                      </p:cBhvr>
                                    </p:animEffect>
                                  </p:childTnLst>
                                </p:cTn>
                              </p:par>
                              <p:par>
                                <p:cTn id="54" presetID="12" presetClass="entr" presetSubtype="1" fill="hold" grpId="0" nodeType="withEffect">
                                  <p:stCondLst>
                                    <p:cond delay="0"/>
                                  </p:stCondLst>
                                  <p:childTnLst>
                                    <p:set>
                                      <p:cBhvr>
                                        <p:cTn id="55" dur="1" fill="hold">
                                          <p:stCondLst>
                                            <p:cond delay="0"/>
                                          </p:stCondLst>
                                        </p:cTn>
                                        <p:tgtEl>
                                          <p:spTgt spid="19"/>
                                        </p:tgtEl>
                                        <p:attrNameLst>
                                          <p:attrName>style.visibility</p:attrName>
                                        </p:attrNameLst>
                                      </p:cBhvr>
                                      <p:to>
                                        <p:strVal val="visible"/>
                                      </p:to>
                                    </p:set>
                                    <p:anim calcmode="lin" valueType="num">
                                      <p:cBhvr additive="base">
                                        <p:cTn id="56" dur="500"/>
                                        <p:tgtEl>
                                          <p:spTgt spid="19"/>
                                        </p:tgtEl>
                                        <p:attrNameLst>
                                          <p:attrName>ppt_y</p:attrName>
                                        </p:attrNameLst>
                                      </p:cBhvr>
                                      <p:tavLst>
                                        <p:tav tm="0">
                                          <p:val>
                                            <p:strVal val="#ppt_y-#ppt_h*1.125000"/>
                                          </p:val>
                                        </p:tav>
                                        <p:tav tm="100000">
                                          <p:val>
                                            <p:strVal val="#ppt_y"/>
                                          </p:val>
                                        </p:tav>
                                      </p:tavLst>
                                    </p:anim>
                                    <p:animEffect transition="in" filter="wipe(down)">
                                      <p:cBhvr>
                                        <p:cTn id="5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3" grpId="0" animBg="1"/>
      <p:bldP spid="4" grpId="0" animBg="1"/>
      <p:bldP spid="5" grpId="0" animBg="1"/>
      <p:bldP spid="8" grpId="0" animBg="1"/>
      <p:bldP spid="19" grpId="0" animBg="1"/>
      <p:bldP spid="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243962" y="1680020"/>
            <a:ext cx="8792534" cy="646331"/>
          </a:xfrm>
          <a:prstGeom prst="rect">
            <a:avLst/>
          </a:prstGeom>
          <a:noFill/>
        </p:spPr>
        <p:txBody>
          <a:bodyPr wrap="square" rtlCol="0">
            <a:spAutoFit/>
          </a:bodyPr>
          <a:lstStyle/>
          <a:p>
            <a:r>
              <a:rPr lang="zh-CN" altLang="en-US" sz="3600" b="1" dirty="0" smtClean="0">
                <a:latin typeface="方正姚体" panose="02010601030101010101" pitchFamily="2" charset="-122"/>
                <a:ea typeface="方正姚体" panose="02010601030101010101" pitchFamily="2" charset="-122"/>
              </a:rPr>
              <a:t>（四）土地增值税的清算流程</a:t>
            </a:r>
            <a:r>
              <a:rPr lang="en-US" altLang="zh-CN" sz="3600" b="1" dirty="0" smtClean="0">
                <a:latin typeface="方正姚体" panose="02010601030101010101" pitchFamily="2" charset="-122"/>
                <a:ea typeface="方正姚体" panose="02010601030101010101" pitchFamily="2" charset="-122"/>
              </a:rPr>
              <a:t>—</a:t>
            </a:r>
            <a:r>
              <a:rPr lang="zh-CN" altLang="en-US" sz="3600" b="1" dirty="0" smtClean="0">
                <a:latin typeface="方正姚体" panose="02010601030101010101" pitchFamily="2" charset="-122"/>
                <a:ea typeface="方正姚体" panose="02010601030101010101" pitchFamily="2" charset="-122"/>
              </a:rPr>
              <a:t>扣除项目</a:t>
            </a:r>
            <a:endParaRPr lang="zh-CN" altLang="en-US" sz="3600" b="1" dirty="0">
              <a:latin typeface="方正姚体" panose="02010601030101010101" pitchFamily="2" charset="-122"/>
              <a:ea typeface="方正姚体" panose="02010601030101010101" pitchFamily="2" charset="-122"/>
            </a:endParaRPr>
          </a:p>
        </p:txBody>
      </p:sp>
      <p:pic>
        <p:nvPicPr>
          <p:cNvPr id="18434"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330291" y="1434554"/>
            <a:ext cx="6619875" cy="4730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3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0290" y="6175182"/>
            <a:ext cx="6619875" cy="590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圆角矩形 5"/>
          <p:cNvSpPr/>
          <p:nvPr/>
        </p:nvSpPr>
        <p:spPr>
          <a:xfrm>
            <a:off x="564988" y="2204864"/>
            <a:ext cx="7895444" cy="108012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2400" dirty="0" smtClean="0">
                <a:latin typeface="方正姚体" panose="02010601030101010101" pitchFamily="2" charset="-122"/>
                <a:ea typeface="方正姚体" panose="02010601030101010101" pitchFamily="2" charset="-122"/>
              </a:rPr>
              <a:t>《</a:t>
            </a:r>
            <a:r>
              <a:rPr lang="zh-CN" altLang="en-US" sz="2400" dirty="0" smtClean="0">
                <a:latin typeface="方正姚体" panose="02010601030101010101" pitchFamily="2" charset="-122"/>
                <a:ea typeface="方正姚体" panose="02010601030101010101" pitchFamily="2" charset="-122"/>
              </a:rPr>
              <a:t>国家税务总局关于修订土地增值税纳税申报表的通知</a:t>
            </a:r>
            <a:r>
              <a:rPr lang="en-US" altLang="zh-CN" sz="2400" dirty="0" smtClean="0">
                <a:latin typeface="方正姚体" panose="02010601030101010101" pitchFamily="2" charset="-122"/>
                <a:ea typeface="方正姚体" panose="02010601030101010101" pitchFamily="2" charset="-122"/>
              </a:rPr>
              <a:t>》</a:t>
            </a:r>
            <a:r>
              <a:rPr lang="zh-CN" altLang="en-US" sz="2400" dirty="0" smtClean="0">
                <a:latin typeface="方正姚体" panose="02010601030101010101" pitchFamily="2" charset="-122"/>
                <a:ea typeface="方正姚体" panose="02010601030101010101" pitchFamily="2" charset="-122"/>
              </a:rPr>
              <a:t>（</a:t>
            </a:r>
            <a:r>
              <a:rPr lang="zh-CN" altLang="en-US" sz="2400" dirty="0">
                <a:latin typeface="方正姚体" panose="02010601030101010101" pitchFamily="2" charset="-122"/>
                <a:ea typeface="方正姚体" panose="02010601030101010101" pitchFamily="2" charset="-122"/>
              </a:rPr>
              <a:t>税总函</a:t>
            </a:r>
            <a:r>
              <a:rPr lang="en-US" altLang="zh-CN" sz="2400" dirty="0">
                <a:latin typeface="方正姚体" panose="02010601030101010101" pitchFamily="2" charset="-122"/>
                <a:ea typeface="方正姚体" panose="02010601030101010101" pitchFamily="2" charset="-122"/>
              </a:rPr>
              <a:t>[2016]309</a:t>
            </a:r>
            <a:r>
              <a:rPr lang="zh-CN" altLang="en-US" sz="2400" dirty="0">
                <a:latin typeface="方正姚体" panose="02010601030101010101" pitchFamily="2" charset="-122"/>
                <a:ea typeface="方正姚体" panose="02010601030101010101" pitchFamily="2" charset="-122"/>
              </a:rPr>
              <a:t>号</a:t>
            </a:r>
            <a:r>
              <a:rPr lang="zh-CN" altLang="en-US" sz="2400" dirty="0" smtClean="0">
                <a:latin typeface="方正姚体" panose="02010601030101010101" pitchFamily="2" charset="-122"/>
                <a:ea typeface="方正姚体" panose="02010601030101010101" pitchFamily="2" charset="-122"/>
              </a:rPr>
              <a:t>）</a:t>
            </a:r>
            <a:endParaRPr lang="zh-CN" altLang="en-US" sz="2400" dirty="0">
              <a:latin typeface="方正姚体" panose="02010601030101010101" pitchFamily="2" charset="-122"/>
              <a:ea typeface="方正姚体" panose="02010601030101010101" pitchFamily="2" charset="-122"/>
            </a:endParaRPr>
          </a:p>
        </p:txBody>
      </p:sp>
      <p:sp>
        <p:nvSpPr>
          <p:cNvPr id="7" name="圆角矩形 6"/>
          <p:cNvSpPr/>
          <p:nvPr/>
        </p:nvSpPr>
        <p:spPr>
          <a:xfrm>
            <a:off x="564988" y="3356992"/>
            <a:ext cx="7895444" cy="3140967"/>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r>
              <a:rPr lang="en-US" altLang="zh-CN" sz="2000" dirty="0" smtClean="0">
                <a:latin typeface="方正姚体" panose="02010601030101010101" pitchFamily="2" charset="-122"/>
                <a:ea typeface="方正姚体" panose="02010601030101010101" pitchFamily="2" charset="-122"/>
              </a:rPr>
              <a:t>        </a:t>
            </a:r>
            <a:r>
              <a:rPr lang="zh-CN" altLang="zh-CN" sz="2000" dirty="0" smtClean="0">
                <a:latin typeface="方正姚体" panose="02010601030101010101" pitchFamily="2" charset="-122"/>
                <a:ea typeface="方正姚体" panose="02010601030101010101" pitchFamily="2" charset="-122"/>
              </a:rPr>
              <a:t>“代收费用”</a:t>
            </a:r>
            <a:r>
              <a:rPr lang="zh-CN" altLang="zh-CN" sz="2000" dirty="0">
                <a:latin typeface="方正姚体" panose="02010601030101010101" pitchFamily="2" charset="-122"/>
                <a:ea typeface="方正姚体" panose="02010601030101010101" pitchFamily="2" charset="-122"/>
              </a:rPr>
              <a:t>，应根据《财政部 国家税务总局关于土地增值税一些具体问题》（财税字〔</a:t>
            </a:r>
            <a:r>
              <a:rPr lang="en-US" altLang="zh-CN" sz="2000" dirty="0">
                <a:latin typeface="方正姚体" panose="02010601030101010101" pitchFamily="2" charset="-122"/>
                <a:ea typeface="方正姚体" panose="02010601030101010101" pitchFamily="2" charset="-122"/>
              </a:rPr>
              <a:t>1995</a:t>
            </a:r>
            <a:r>
              <a:rPr lang="zh-CN" altLang="zh-CN" sz="2000" dirty="0">
                <a:latin typeface="方正姚体" panose="02010601030101010101" pitchFamily="2" charset="-122"/>
                <a:ea typeface="方正姚体" panose="02010601030101010101" pitchFamily="2" charset="-122"/>
              </a:rPr>
              <a:t>〕</a:t>
            </a:r>
            <a:r>
              <a:rPr lang="en-US" altLang="zh-CN" sz="2000" dirty="0">
                <a:latin typeface="方正姚体" panose="02010601030101010101" pitchFamily="2" charset="-122"/>
                <a:ea typeface="方正姚体" panose="02010601030101010101" pitchFamily="2" charset="-122"/>
              </a:rPr>
              <a:t>48</a:t>
            </a:r>
            <a:r>
              <a:rPr lang="zh-CN" altLang="zh-CN" sz="2000" dirty="0">
                <a:latin typeface="方正姚体" panose="02010601030101010101" pitchFamily="2" charset="-122"/>
                <a:ea typeface="方正姚体" panose="02010601030101010101" pitchFamily="2" charset="-122"/>
              </a:rPr>
              <a:t>号）规定“对于县级及县级以上人民政府要求房地产开发企业在售房时代收的各项费用，如果代收费用是计入房价中向购买方一并收取的，可作为转让房地产所取得的收入计税；如果代收费用未计入房价中，而是在房价之外单独收取的，可以不作为转让房地产的收入。对于代收费用作为转让收入计税的，在计算扣除项目金额时，可予以扣除，但不允许作为加计</a:t>
            </a:r>
            <a:r>
              <a:rPr lang="en-US" altLang="zh-CN" sz="2000" dirty="0">
                <a:latin typeface="方正姚体" panose="02010601030101010101" pitchFamily="2" charset="-122"/>
                <a:ea typeface="方正姚体" panose="02010601030101010101" pitchFamily="2" charset="-122"/>
              </a:rPr>
              <a:t>20%</a:t>
            </a:r>
            <a:r>
              <a:rPr lang="zh-CN" altLang="zh-CN" sz="2000" dirty="0">
                <a:latin typeface="方正姚体" panose="02010601030101010101" pitchFamily="2" charset="-122"/>
                <a:ea typeface="方正姚体" panose="02010601030101010101" pitchFamily="2" charset="-122"/>
              </a:rPr>
              <a:t>扣除的基数；对于代收费用未作为转让房地产的收入计税的，在计算增值额时不允许扣除代收费用”填写。</a:t>
            </a:r>
            <a:endParaRPr lang="zh-CN" altLang="zh-CN" sz="2000" dirty="0">
              <a:latin typeface="方正姚体" panose="02010601030101010101" pitchFamily="2" charset="-122"/>
              <a:ea typeface="方正姚体" panose="02010601030101010101" pitchFamily="2" charset="-122"/>
            </a:endParaRPr>
          </a:p>
        </p:txBody>
      </p:sp>
      <p:sp>
        <p:nvSpPr>
          <p:cNvPr id="9" name="标题 1"/>
          <p:cNvSpPr txBox="1"/>
          <p:nvPr/>
        </p:nvSpPr>
        <p:spPr>
          <a:xfrm>
            <a:off x="107505" y="408372"/>
            <a:ext cx="8856984" cy="103942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r>
              <a:rPr lang="zh-CN" altLang="en-US" sz="4400" b="1" dirty="0" smtClean="0">
                <a:solidFill>
                  <a:schemeClr val="tx1"/>
                </a:solidFill>
                <a:latin typeface="方正姚体" panose="02010601030101010101" pitchFamily="2" charset="-122"/>
                <a:ea typeface="方正姚体" panose="02010601030101010101" pitchFamily="2" charset="-122"/>
              </a:rPr>
              <a:t>三、房地产企业土地增值税清算</a:t>
            </a:r>
            <a:endParaRPr lang="zh-CN" altLang="en-US" sz="4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6"/>
                                        </p:tgtEl>
                                      </p:cBhvr>
                                    </p:animEffect>
                                    <p:set>
                                      <p:cBhvr>
                                        <p:cTn id="7" dur="1" fill="hold">
                                          <p:stCondLst>
                                            <p:cond delay="499"/>
                                          </p:stCondLst>
                                        </p:cTn>
                                        <p:tgtEl>
                                          <p:spTgt spid="1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18434"/>
                                        </p:tgtEl>
                                        <p:attrNameLst>
                                          <p:attrName>style.visibility</p:attrName>
                                        </p:attrNameLst>
                                      </p:cBhvr>
                                      <p:to>
                                        <p:strVal val="visible"/>
                                      </p:to>
                                    </p:set>
                                    <p:anim calcmode="lin" valueType="num">
                                      <p:cBhvr additive="base">
                                        <p:cTn id="12" dur="500" fill="hold"/>
                                        <p:tgtEl>
                                          <p:spTgt spid="18434"/>
                                        </p:tgtEl>
                                        <p:attrNameLst>
                                          <p:attrName>ppt_x</p:attrName>
                                        </p:attrNameLst>
                                      </p:cBhvr>
                                      <p:tavLst>
                                        <p:tav tm="0">
                                          <p:val>
                                            <p:strVal val="0-#ppt_w/2"/>
                                          </p:val>
                                        </p:tav>
                                        <p:tav tm="100000">
                                          <p:val>
                                            <p:strVal val="#ppt_x"/>
                                          </p:val>
                                        </p:tav>
                                      </p:tavLst>
                                    </p:anim>
                                    <p:anim calcmode="lin" valueType="num">
                                      <p:cBhvr additive="base">
                                        <p:cTn id="13" dur="500" fill="hold"/>
                                        <p:tgtEl>
                                          <p:spTgt spid="18434"/>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nodeType="clickEffect">
                                  <p:stCondLst>
                                    <p:cond delay="0"/>
                                  </p:stCondLst>
                                  <p:childTnLst>
                                    <p:set>
                                      <p:cBhvr>
                                        <p:cTn id="17" dur="1" fill="hold">
                                          <p:stCondLst>
                                            <p:cond delay="0"/>
                                          </p:stCondLst>
                                        </p:cTn>
                                        <p:tgtEl>
                                          <p:spTgt spid="18435"/>
                                        </p:tgtEl>
                                        <p:attrNameLst>
                                          <p:attrName>style.visibility</p:attrName>
                                        </p:attrNameLst>
                                      </p:cBhvr>
                                      <p:to>
                                        <p:strVal val="visible"/>
                                      </p:to>
                                    </p:set>
                                    <p:anim calcmode="lin" valueType="num">
                                      <p:cBhvr additive="base">
                                        <p:cTn id="18" dur="500" fill="hold"/>
                                        <p:tgtEl>
                                          <p:spTgt spid="18435"/>
                                        </p:tgtEl>
                                        <p:attrNameLst>
                                          <p:attrName>ppt_x</p:attrName>
                                        </p:attrNameLst>
                                      </p:cBhvr>
                                      <p:tavLst>
                                        <p:tav tm="0">
                                          <p:val>
                                            <p:strVal val="0-#ppt_w/2"/>
                                          </p:val>
                                        </p:tav>
                                        <p:tav tm="100000">
                                          <p:val>
                                            <p:strVal val="#ppt_x"/>
                                          </p:val>
                                        </p:tav>
                                      </p:tavLst>
                                    </p:anim>
                                    <p:anim calcmode="lin" valueType="num">
                                      <p:cBhvr additive="base">
                                        <p:cTn id="19" dur="500" fill="hold"/>
                                        <p:tgtEl>
                                          <p:spTgt spid="18435"/>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xit" presetSubtype="2" fill="hold" nodeType="clickEffect">
                                  <p:stCondLst>
                                    <p:cond delay="0"/>
                                  </p:stCondLst>
                                  <p:childTnLst>
                                    <p:anim calcmode="lin" valueType="num">
                                      <p:cBhvr additive="base">
                                        <p:cTn id="23" dur="500"/>
                                        <p:tgtEl>
                                          <p:spTgt spid="18434"/>
                                        </p:tgtEl>
                                        <p:attrNameLst>
                                          <p:attrName>ppt_x</p:attrName>
                                        </p:attrNameLst>
                                      </p:cBhvr>
                                      <p:tavLst>
                                        <p:tav tm="0">
                                          <p:val>
                                            <p:strVal val="ppt_x"/>
                                          </p:val>
                                        </p:tav>
                                        <p:tav tm="100000">
                                          <p:val>
                                            <p:strVal val="1+ppt_w/2"/>
                                          </p:val>
                                        </p:tav>
                                      </p:tavLst>
                                    </p:anim>
                                    <p:anim calcmode="lin" valueType="num">
                                      <p:cBhvr additive="base">
                                        <p:cTn id="24" dur="500"/>
                                        <p:tgtEl>
                                          <p:spTgt spid="18434"/>
                                        </p:tgtEl>
                                        <p:attrNameLst>
                                          <p:attrName>ppt_y</p:attrName>
                                        </p:attrNameLst>
                                      </p:cBhvr>
                                      <p:tavLst>
                                        <p:tav tm="0">
                                          <p:val>
                                            <p:strVal val="ppt_y"/>
                                          </p:val>
                                        </p:tav>
                                        <p:tav tm="100000">
                                          <p:val>
                                            <p:strVal val="ppt_y"/>
                                          </p:val>
                                        </p:tav>
                                      </p:tavLst>
                                    </p:anim>
                                    <p:set>
                                      <p:cBhvr>
                                        <p:cTn id="25" dur="1" fill="hold">
                                          <p:stCondLst>
                                            <p:cond delay="499"/>
                                          </p:stCondLst>
                                        </p:cTn>
                                        <p:tgtEl>
                                          <p:spTgt spid="18434"/>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64" presetClass="path" presetSubtype="0" accel="50000" decel="50000" fill="hold" nodeType="clickEffect">
                                  <p:stCondLst>
                                    <p:cond delay="0"/>
                                  </p:stCondLst>
                                  <p:childTnLst>
                                    <p:animMotion origin="layout" path="M 4.72222E-6 4.30157E-6 L 0.00034 -0.70537 " pathEditMode="relative" rAng="0" ptsTypes="AA">
                                      <p:cBhvr>
                                        <p:cTn id="29" dur="2000" fill="hold"/>
                                        <p:tgtEl>
                                          <p:spTgt spid="18435"/>
                                        </p:tgtEl>
                                        <p:attrNameLst>
                                          <p:attrName>ppt_x</p:attrName>
                                          <p:attrName>ppt_y</p:attrName>
                                        </p:attrNameLst>
                                      </p:cBhvr>
                                      <p:rCtr x="17" y="-35268"/>
                                    </p:animMotion>
                                  </p:childTnLst>
                                </p:cTn>
                              </p:par>
                            </p:childTnLst>
                          </p:cTn>
                        </p:par>
                      </p:childTnLst>
                    </p:cTn>
                  </p:par>
                  <p:par>
                    <p:cTn id="30" fill="hold">
                      <p:stCondLst>
                        <p:cond delay="indefinite"/>
                      </p:stCondLst>
                      <p:childTnLst>
                        <p:par>
                          <p:cTn id="31" fill="hold">
                            <p:stCondLst>
                              <p:cond delay="0"/>
                            </p:stCondLst>
                            <p:childTnLst>
                              <p:par>
                                <p:cTn id="32" presetID="12" presetClass="entr" presetSubtype="1" fill="hold" grpId="0" nodeType="click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additive="base">
                                        <p:cTn id="34" dur="500"/>
                                        <p:tgtEl>
                                          <p:spTgt spid="6"/>
                                        </p:tgtEl>
                                        <p:attrNameLst>
                                          <p:attrName>ppt_y</p:attrName>
                                        </p:attrNameLst>
                                      </p:cBhvr>
                                      <p:tavLst>
                                        <p:tav tm="0">
                                          <p:val>
                                            <p:strVal val="#ppt_y-#ppt_h*1.125000"/>
                                          </p:val>
                                        </p:tav>
                                        <p:tav tm="100000">
                                          <p:val>
                                            <p:strVal val="#ppt_y"/>
                                          </p:val>
                                        </p:tav>
                                      </p:tavLst>
                                    </p:anim>
                                    <p:animEffect transition="in" filter="wipe(down)">
                                      <p:cBhvr>
                                        <p:cTn id="35" dur="500"/>
                                        <p:tgtEl>
                                          <p:spTgt spid="6"/>
                                        </p:tgtEl>
                                      </p:cBhvr>
                                    </p:animEffect>
                                  </p:childTnLst>
                                </p:cTn>
                              </p:par>
                              <p:par>
                                <p:cTn id="36" presetID="12" presetClass="entr" presetSubtype="1" fill="hold" grpId="0" nodeType="with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additive="base">
                                        <p:cTn id="38" dur="500"/>
                                        <p:tgtEl>
                                          <p:spTgt spid="7"/>
                                        </p:tgtEl>
                                        <p:attrNameLst>
                                          <p:attrName>ppt_y</p:attrName>
                                        </p:attrNameLst>
                                      </p:cBhvr>
                                      <p:tavLst>
                                        <p:tav tm="0">
                                          <p:val>
                                            <p:strVal val="#ppt_y-#ppt_h*1.125000"/>
                                          </p:val>
                                        </p:tav>
                                        <p:tav tm="100000">
                                          <p:val>
                                            <p:strVal val="#ppt_y"/>
                                          </p:val>
                                        </p:tav>
                                      </p:tavLst>
                                    </p:anim>
                                    <p:animEffect transition="in" filter="wipe(down)">
                                      <p:cBhvr>
                                        <p:cTn id="3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6" grpId="0" animBg="1"/>
      <p:bldP spid="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243962" y="1680020"/>
            <a:ext cx="8792534" cy="646331"/>
          </a:xfrm>
          <a:prstGeom prst="rect">
            <a:avLst/>
          </a:prstGeom>
          <a:noFill/>
        </p:spPr>
        <p:txBody>
          <a:bodyPr wrap="square" rtlCol="0">
            <a:spAutoFit/>
          </a:bodyPr>
          <a:lstStyle/>
          <a:p>
            <a:r>
              <a:rPr lang="zh-CN" altLang="en-US" sz="3600" b="1" dirty="0" smtClean="0">
                <a:latin typeface="方正姚体" panose="02010601030101010101" pitchFamily="2" charset="-122"/>
                <a:ea typeface="方正姚体" panose="02010601030101010101" pitchFamily="2" charset="-122"/>
              </a:rPr>
              <a:t>（四）土地增值税的清算流程</a:t>
            </a:r>
            <a:r>
              <a:rPr lang="en-US" altLang="zh-CN" sz="3600" b="1" dirty="0" smtClean="0">
                <a:latin typeface="方正姚体" panose="02010601030101010101" pitchFamily="2" charset="-122"/>
                <a:ea typeface="方正姚体" panose="02010601030101010101" pitchFamily="2" charset="-122"/>
              </a:rPr>
              <a:t>—</a:t>
            </a:r>
            <a:r>
              <a:rPr lang="zh-CN" altLang="en-US" sz="3600" b="1" dirty="0" smtClean="0">
                <a:latin typeface="方正姚体" panose="02010601030101010101" pitchFamily="2" charset="-122"/>
                <a:ea typeface="方正姚体" panose="02010601030101010101" pitchFamily="2" charset="-122"/>
              </a:rPr>
              <a:t>扣除项目</a:t>
            </a:r>
            <a:endParaRPr lang="zh-CN" altLang="en-US" sz="3600" b="1" dirty="0">
              <a:latin typeface="方正姚体" panose="02010601030101010101" pitchFamily="2" charset="-122"/>
              <a:ea typeface="方正姚体" panose="02010601030101010101" pitchFamily="2" charset="-122"/>
            </a:endParaRPr>
          </a:p>
        </p:txBody>
      </p:sp>
      <p:sp>
        <p:nvSpPr>
          <p:cNvPr id="2" name="标题 1"/>
          <p:cNvSpPr>
            <a:spLocks noGrp="1"/>
          </p:cNvSpPr>
          <p:nvPr>
            <p:ph type="title"/>
          </p:nvPr>
        </p:nvSpPr>
        <p:spPr/>
        <p:txBody>
          <a:bodyPr>
            <a:normAutofit/>
          </a:bodyPr>
          <a:lstStyle/>
          <a:p>
            <a:r>
              <a:rPr lang="zh-CN" altLang="en-US" sz="4800" b="1" dirty="0">
                <a:solidFill>
                  <a:schemeClr val="tx1"/>
                </a:solidFill>
                <a:latin typeface="方正姚体" panose="02010601030101010101" pitchFamily="2" charset="-122"/>
                <a:ea typeface="方正姚体" panose="02010601030101010101" pitchFamily="2" charset="-122"/>
              </a:rPr>
              <a:t>二、</a:t>
            </a:r>
            <a:r>
              <a:rPr lang="zh-CN" altLang="en-US" sz="4800" b="1" dirty="0" smtClean="0">
                <a:solidFill>
                  <a:schemeClr val="tx1"/>
                </a:solidFill>
                <a:latin typeface="方正姚体" panose="02010601030101010101" pitchFamily="2" charset="-122"/>
                <a:ea typeface="方正姚体" panose="02010601030101010101" pitchFamily="2" charset="-122"/>
              </a:rPr>
              <a:t>土地增值税的概念</a:t>
            </a:r>
            <a:endParaRPr lang="zh-CN" altLang="en-US" sz="4800" b="1" dirty="0"/>
          </a:p>
        </p:txBody>
      </p:sp>
      <p:sp>
        <p:nvSpPr>
          <p:cNvPr id="3" name="TextBox 2"/>
          <p:cNvSpPr txBox="1"/>
          <p:nvPr/>
        </p:nvSpPr>
        <p:spPr>
          <a:xfrm>
            <a:off x="252181" y="2348880"/>
            <a:ext cx="4176464" cy="523220"/>
          </a:xfrm>
          <a:prstGeom prst="rect">
            <a:avLst/>
          </a:prstGeom>
          <a:noFill/>
        </p:spPr>
        <p:txBody>
          <a:bodyPr wrap="square" rtlCol="0">
            <a:spAutoFit/>
          </a:bodyPr>
          <a:lstStyle/>
          <a:p>
            <a:r>
              <a:rPr lang="zh-CN" altLang="en-US" sz="2800" dirty="0" smtClean="0">
                <a:latin typeface="方正姚体" panose="02010601030101010101" pitchFamily="2" charset="-122"/>
                <a:ea typeface="方正姚体" panose="02010601030101010101" pitchFamily="2" charset="-122"/>
              </a:rPr>
              <a:t>关于成本分摊的问题</a:t>
            </a:r>
            <a:endParaRPr lang="zh-CN" altLang="en-US" sz="2800" dirty="0">
              <a:latin typeface="方正姚体" panose="02010601030101010101" pitchFamily="2" charset="-122"/>
              <a:ea typeface="方正姚体" panose="02010601030101010101" pitchFamily="2" charset="-122"/>
            </a:endParaRPr>
          </a:p>
        </p:txBody>
      </p:sp>
      <p:sp>
        <p:nvSpPr>
          <p:cNvPr id="4" name="圆角矩形 3"/>
          <p:cNvSpPr/>
          <p:nvPr/>
        </p:nvSpPr>
        <p:spPr>
          <a:xfrm>
            <a:off x="252181" y="2924944"/>
            <a:ext cx="1079459" cy="108012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CN" altLang="en-US" sz="2800" dirty="0" smtClean="0">
                <a:latin typeface="方正姚体" panose="02010601030101010101" pitchFamily="2" charset="-122"/>
                <a:ea typeface="方正姚体" panose="02010601030101010101" pitchFamily="2" charset="-122"/>
              </a:rPr>
              <a:t>实施细则</a:t>
            </a:r>
            <a:endParaRPr lang="zh-CN" altLang="en-US" sz="2800" dirty="0">
              <a:latin typeface="方正姚体" panose="02010601030101010101" pitchFamily="2" charset="-122"/>
              <a:ea typeface="方正姚体" panose="02010601030101010101" pitchFamily="2" charset="-122"/>
            </a:endParaRPr>
          </a:p>
        </p:txBody>
      </p:sp>
      <p:sp>
        <p:nvSpPr>
          <p:cNvPr id="5" name="圆角矩形 4"/>
          <p:cNvSpPr/>
          <p:nvPr/>
        </p:nvSpPr>
        <p:spPr>
          <a:xfrm>
            <a:off x="1619672" y="2924944"/>
            <a:ext cx="7344816" cy="108012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zh-CN" altLang="en-US" dirty="0" smtClean="0">
                <a:latin typeface="方正姚体" panose="02010601030101010101" pitchFamily="2" charset="-122"/>
                <a:ea typeface="方正姚体" panose="02010601030101010101" pitchFamily="2" charset="-122"/>
              </a:rPr>
              <a:t>        纳税人</a:t>
            </a:r>
            <a:r>
              <a:rPr lang="zh-CN" altLang="en-US" dirty="0">
                <a:latin typeface="方正姚体" panose="02010601030101010101" pitchFamily="2" charset="-122"/>
                <a:ea typeface="方正姚体" panose="02010601030101010101" pitchFamily="2" charset="-122"/>
              </a:rPr>
              <a:t>成片受让土地使用权后，分期分批开发、转让房地产的，其扣除项目金额的确定。可</a:t>
            </a:r>
            <a:r>
              <a:rPr lang="zh-CN" altLang="en-US" b="1" u="sng" dirty="0">
                <a:latin typeface="方正姚体" panose="02010601030101010101" pitchFamily="2" charset="-122"/>
                <a:ea typeface="方正姚体" panose="02010601030101010101" pitchFamily="2" charset="-122"/>
              </a:rPr>
              <a:t>按转让土地使用权的面积占总面积的比例计算分摊，或按建筑面积计算分摊</a:t>
            </a:r>
            <a:r>
              <a:rPr lang="zh-CN" altLang="en-US" dirty="0">
                <a:latin typeface="方正姚体" panose="02010601030101010101" pitchFamily="2" charset="-122"/>
                <a:ea typeface="方正姚体" panose="02010601030101010101" pitchFamily="2" charset="-122"/>
              </a:rPr>
              <a:t>，也可按税务机关确认的其他方式计算分摊。</a:t>
            </a:r>
            <a:endParaRPr lang="zh-CN" altLang="en-US" dirty="0">
              <a:latin typeface="方正姚体" panose="02010601030101010101" pitchFamily="2" charset="-122"/>
              <a:ea typeface="方正姚体" panose="02010601030101010101" pitchFamily="2" charset="-122"/>
            </a:endParaRPr>
          </a:p>
        </p:txBody>
      </p:sp>
      <p:sp>
        <p:nvSpPr>
          <p:cNvPr id="8" name="圆角矩形 7"/>
          <p:cNvSpPr/>
          <p:nvPr/>
        </p:nvSpPr>
        <p:spPr>
          <a:xfrm>
            <a:off x="323528" y="4149080"/>
            <a:ext cx="5832648" cy="792088"/>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zh-CN" sz="2400" dirty="0" smtClean="0">
                <a:latin typeface="方正姚体" panose="02010601030101010101" pitchFamily="2" charset="-122"/>
                <a:ea typeface="方正姚体" panose="02010601030101010101" pitchFamily="2" charset="-122"/>
              </a:rPr>
              <a:t>《</a:t>
            </a:r>
            <a:r>
              <a:rPr lang="zh-CN" altLang="en-US" sz="2400" dirty="0">
                <a:latin typeface="方正姚体" panose="02010601030101010101" pitchFamily="2" charset="-122"/>
                <a:ea typeface="方正姚体" panose="02010601030101010101" pitchFamily="2" charset="-122"/>
              </a:rPr>
              <a:t>国家税务总局关于广西土地增值税计算问题请示的批复</a:t>
            </a:r>
            <a:r>
              <a:rPr lang="en-US" altLang="zh-CN" sz="2400" dirty="0" smtClean="0">
                <a:latin typeface="方正姚体" panose="02010601030101010101" pitchFamily="2" charset="-122"/>
                <a:ea typeface="方正姚体" panose="02010601030101010101" pitchFamily="2" charset="-122"/>
              </a:rPr>
              <a:t>》</a:t>
            </a:r>
            <a:r>
              <a:rPr lang="zh-CN" altLang="en-US" sz="2400" dirty="0" smtClean="0">
                <a:latin typeface="方正姚体" panose="02010601030101010101" pitchFamily="2" charset="-122"/>
                <a:ea typeface="方正姚体" panose="02010601030101010101" pitchFamily="2" charset="-122"/>
              </a:rPr>
              <a:t>（</a:t>
            </a:r>
            <a:r>
              <a:rPr lang="zh-CN" altLang="en-US" sz="2400" dirty="0">
                <a:latin typeface="方正姚体" panose="02010601030101010101" pitchFamily="2" charset="-122"/>
                <a:ea typeface="方正姚体" panose="02010601030101010101" pitchFamily="2" charset="-122"/>
              </a:rPr>
              <a:t>国税函</a:t>
            </a:r>
            <a:r>
              <a:rPr lang="en-US" altLang="zh-CN" sz="2400" dirty="0">
                <a:latin typeface="方正姚体" panose="02010601030101010101" pitchFamily="2" charset="-122"/>
                <a:ea typeface="方正姚体" panose="02010601030101010101" pitchFamily="2" charset="-122"/>
              </a:rPr>
              <a:t>[1999]112</a:t>
            </a:r>
            <a:r>
              <a:rPr lang="zh-CN" altLang="en-US" sz="2400" dirty="0">
                <a:latin typeface="方正姚体" panose="02010601030101010101" pitchFamily="2" charset="-122"/>
                <a:ea typeface="方正姚体" panose="02010601030101010101" pitchFamily="2" charset="-122"/>
              </a:rPr>
              <a:t>号</a:t>
            </a:r>
            <a:r>
              <a:rPr lang="zh-CN" altLang="en-US" sz="2400" dirty="0" smtClean="0">
                <a:latin typeface="方正姚体" panose="02010601030101010101" pitchFamily="2" charset="-122"/>
                <a:ea typeface="方正姚体" panose="02010601030101010101" pitchFamily="2" charset="-122"/>
              </a:rPr>
              <a:t>）</a:t>
            </a:r>
            <a:endParaRPr lang="zh-CN" altLang="en-US" sz="2400" dirty="0">
              <a:latin typeface="方正姚体" panose="02010601030101010101" pitchFamily="2" charset="-122"/>
              <a:ea typeface="方正姚体" panose="02010601030101010101" pitchFamily="2" charset="-122"/>
            </a:endParaRPr>
          </a:p>
        </p:txBody>
      </p:sp>
      <p:sp>
        <p:nvSpPr>
          <p:cNvPr id="9" name="圆角矩形 8"/>
          <p:cNvSpPr/>
          <p:nvPr/>
        </p:nvSpPr>
        <p:spPr>
          <a:xfrm>
            <a:off x="252181" y="5085184"/>
            <a:ext cx="8712307" cy="1512168"/>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altLang="zh-CN" dirty="0" smtClean="0">
                <a:solidFill>
                  <a:schemeClr val="dk1"/>
                </a:solidFill>
                <a:latin typeface="方正姚体" panose="02010601030101010101" pitchFamily="2" charset="-122"/>
                <a:ea typeface="方正姚体" panose="02010601030101010101" pitchFamily="2" charset="-122"/>
              </a:rPr>
              <a:t>      《</a:t>
            </a:r>
            <a:r>
              <a:rPr lang="zh-CN" altLang="en-US" dirty="0">
                <a:solidFill>
                  <a:schemeClr val="dk1"/>
                </a:solidFill>
                <a:latin typeface="方正姚体" panose="02010601030101010101" pitchFamily="2" charset="-122"/>
                <a:ea typeface="方正姚体" panose="02010601030101010101" pitchFamily="2" charset="-122"/>
              </a:rPr>
              <a:t>细则</a:t>
            </a:r>
            <a:r>
              <a:rPr lang="en-US" altLang="zh-CN" dirty="0">
                <a:solidFill>
                  <a:schemeClr val="dk1"/>
                </a:solidFill>
                <a:latin typeface="方正姚体" panose="02010601030101010101" pitchFamily="2" charset="-122"/>
                <a:ea typeface="方正姚体" panose="02010601030101010101" pitchFamily="2" charset="-122"/>
              </a:rPr>
              <a:t>》</a:t>
            </a:r>
            <a:r>
              <a:rPr lang="zh-CN" altLang="en-US" dirty="0">
                <a:solidFill>
                  <a:schemeClr val="dk1"/>
                </a:solidFill>
                <a:latin typeface="方正姚体" panose="02010601030101010101" pitchFamily="2" charset="-122"/>
                <a:ea typeface="方正姚体" panose="02010601030101010101" pitchFamily="2" charset="-122"/>
              </a:rPr>
              <a:t>第九条的</a:t>
            </a:r>
            <a:r>
              <a:rPr lang="zh-CN" altLang="en-US" b="1" u="sng" dirty="0">
                <a:solidFill>
                  <a:schemeClr val="dk1"/>
                </a:solidFill>
                <a:latin typeface="方正姚体" panose="02010601030101010101" pitchFamily="2" charset="-122"/>
                <a:ea typeface="方正姚体" panose="02010601030101010101" pitchFamily="2" charset="-122"/>
              </a:rPr>
              <a:t>“总面积”是指可转让土地使用权的土地总面积</a:t>
            </a:r>
            <a:r>
              <a:rPr lang="zh-CN" altLang="en-US" dirty="0">
                <a:solidFill>
                  <a:schemeClr val="dk1"/>
                </a:solidFill>
                <a:latin typeface="方正姚体" panose="02010601030101010101" pitchFamily="2" charset="-122"/>
                <a:ea typeface="方正姚体" panose="02010601030101010101" pitchFamily="2" charset="-122"/>
              </a:rPr>
              <a:t>。在土地开发中，因道路、绿化等公共设施用地是不能转让的，按</a:t>
            </a:r>
            <a:r>
              <a:rPr lang="en-US" altLang="zh-CN" dirty="0">
                <a:solidFill>
                  <a:schemeClr val="dk1"/>
                </a:solidFill>
                <a:latin typeface="方正姚体" panose="02010601030101010101" pitchFamily="2" charset="-122"/>
                <a:ea typeface="方正姚体" panose="02010601030101010101" pitchFamily="2" charset="-122"/>
              </a:rPr>
              <a:t>《</a:t>
            </a:r>
            <a:r>
              <a:rPr lang="zh-CN" altLang="en-US" dirty="0">
                <a:solidFill>
                  <a:schemeClr val="dk1"/>
                </a:solidFill>
                <a:latin typeface="方正姚体" panose="02010601030101010101" pitchFamily="2" charset="-122"/>
                <a:ea typeface="方正姚体" panose="02010601030101010101" pitchFamily="2" charset="-122"/>
              </a:rPr>
              <a:t>细则</a:t>
            </a:r>
            <a:r>
              <a:rPr lang="en-US" altLang="zh-CN" dirty="0">
                <a:solidFill>
                  <a:schemeClr val="dk1"/>
                </a:solidFill>
                <a:latin typeface="方正姚体" panose="02010601030101010101" pitchFamily="2" charset="-122"/>
                <a:ea typeface="方正姚体" panose="02010601030101010101" pitchFamily="2" charset="-122"/>
              </a:rPr>
              <a:t>》</a:t>
            </a:r>
            <a:r>
              <a:rPr lang="zh-CN" altLang="en-US" dirty="0">
                <a:solidFill>
                  <a:schemeClr val="dk1"/>
                </a:solidFill>
                <a:latin typeface="方正姚体" panose="02010601030101010101" pitchFamily="2" charset="-122"/>
                <a:ea typeface="方正姚体" panose="02010601030101010101" pitchFamily="2" charset="-122"/>
              </a:rPr>
              <a:t>第七条法规，这些不能有偿转让的公共配套设施的费用是计算增值额的扣除项目。因此，在计算转让土地的增值额时，按实际转让土地的面积占可转让土地总面积来计算分摊，即：</a:t>
            </a:r>
            <a:r>
              <a:rPr lang="zh-CN" altLang="en-US" b="1" u="sng" dirty="0">
                <a:solidFill>
                  <a:schemeClr val="dk1"/>
                </a:solidFill>
                <a:latin typeface="方正姚体" panose="02010601030101010101" pitchFamily="2" charset="-122"/>
                <a:ea typeface="方正姚体" panose="02010601030101010101" pitchFamily="2" charset="-122"/>
              </a:rPr>
              <a:t>可转让土地面积为开发土地总面积减除不能转让的公共设施用地面积后的剩余面积</a:t>
            </a:r>
            <a:r>
              <a:rPr lang="zh-CN" altLang="en-US" dirty="0">
                <a:solidFill>
                  <a:schemeClr val="dk1"/>
                </a:solidFill>
                <a:latin typeface="方正姚体" panose="02010601030101010101" pitchFamily="2" charset="-122"/>
                <a:ea typeface="方正姚体" panose="02010601030101010101" pitchFamily="2" charset="-122"/>
              </a:rPr>
              <a:t>。</a:t>
            </a:r>
            <a:endParaRPr lang="zh-CN" altLang="en-US" dirty="0">
              <a:solidFill>
                <a:schemeClr val="dk1"/>
              </a:solidFill>
              <a:latin typeface="方正姚体" panose="02010601030101010101" pitchFamily="2" charset="-122"/>
              <a:ea typeface="方正姚体" panose="02010601030101010101" pitchFamily="2" charset="-122"/>
            </a:endParaRPr>
          </a:p>
        </p:txBody>
      </p:sp>
      <p:sp>
        <p:nvSpPr>
          <p:cNvPr id="10" name="下箭头 9"/>
          <p:cNvSpPr/>
          <p:nvPr/>
        </p:nvSpPr>
        <p:spPr>
          <a:xfrm>
            <a:off x="6660232" y="4077072"/>
            <a:ext cx="432048" cy="936104"/>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zh-CN" altLang="en-US" sz="2400">
              <a:solidFill>
                <a:schemeClr val="dk1"/>
              </a:solidFill>
              <a:latin typeface="方正姚体" panose="02010601030101010101" pitchFamily="2" charset="-122"/>
              <a:ea typeface="方正姚体" panose="02010601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6"/>
                                        </p:tgtEl>
                                      </p:cBhvr>
                                    </p:animEffect>
                                    <p:set>
                                      <p:cBhvr>
                                        <p:cTn id="7" dur="1" fill="hold">
                                          <p:stCondLst>
                                            <p:cond delay="499"/>
                                          </p:stCondLst>
                                        </p:cTn>
                                        <p:tgtEl>
                                          <p:spTgt spid="1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0-#ppt_w/2"/>
                                          </p:val>
                                        </p:tav>
                                        <p:tav tm="100000">
                                          <p:val>
                                            <p:strVal val="#ppt_x"/>
                                          </p:val>
                                        </p:tav>
                                      </p:tavLst>
                                    </p:anim>
                                    <p:anim calcmode="lin" valueType="num">
                                      <p:cBhvr additive="base">
                                        <p:cTn id="17"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2" presetClass="entr" presetSubtype="1"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p:tgtEl>
                                          <p:spTgt spid="8"/>
                                        </p:tgtEl>
                                        <p:attrNameLst>
                                          <p:attrName>ppt_y</p:attrName>
                                        </p:attrNameLst>
                                      </p:cBhvr>
                                      <p:tavLst>
                                        <p:tav tm="0">
                                          <p:val>
                                            <p:strVal val="#ppt_y-#ppt_h*1.125000"/>
                                          </p:val>
                                        </p:tav>
                                        <p:tav tm="100000">
                                          <p:val>
                                            <p:strVal val="#ppt_y"/>
                                          </p:val>
                                        </p:tav>
                                      </p:tavLst>
                                    </p:anim>
                                    <p:animEffect transition="in" filter="wipe(down)">
                                      <p:cBhvr>
                                        <p:cTn id="23" dur="500"/>
                                        <p:tgtEl>
                                          <p:spTgt spid="8"/>
                                        </p:tgtEl>
                                      </p:cBhvr>
                                    </p:animEffect>
                                  </p:childTnLst>
                                </p:cTn>
                              </p:par>
                              <p:par>
                                <p:cTn id="24" presetID="12" presetClass="entr" presetSubtype="1"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500"/>
                                        <p:tgtEl>
                                          <p:spTgt spid="10"/>
                                        </p:tgtEl>
                                        <p:attrNameLst>
                                          <p:attrName>ppt_y</p:attrName>
                                        </p:attrNameLst>
                                      </p:cBhvr>
                                      <p:tavLst>
                                        <p:tav tm="0">
                                          <p:val>
                                            <p:strVal val="#ppt_y-#ppt_h*1.125000"/>
                                          </p:val>
                                        </p:tav>
                                        <p:tav tm="100000">
                                          <p:val>
                                            <p:strVal val="#ppt_y"/>
                                          </p:val>
                                        </p:tav>
                                      </p:tavLst>
                                    </p:anim>
                                    <p:animEffect transition="in" filter="wipe(down)">
                                      <p:cBhvr>
                                        <p:cTn id="27" dur="500"/>
                                        <p:tgtEl>
                                          <p:spTgt spid="10"/>
                                        </p:tgtEl>
                                      </p:cBhvr>
                                    </p:animEffect>
                                  </p:childTnLst>
                                </p:cTn>
                              </p:par>
                              <p:par>
                                <p:cTn id="28" presetID="12" presetClass="entr" presetSubtype="1"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500"/>
                                        <p:tgtEl>
                                          <p:spTgt spid="9"/>
                                        </p:tgtEl>
                                        <p:attrNameLst>
                                          <p:attrName>ppt_y</p:attrName>
                                        </p:attrNameLst>
                                      </p:cBhvr>
                                      <p:tavLst>
                                        <p:tav tm="0">
                                          <p:val>
                                            <p:strVal val="#ppt_y-#ppt_h*1.125000"/>
                                          </p:val>
                                        </p:tav>
                                        <p:tav tm="100000">
                                          <p:val>
                                            <p:strVal val="#ppt_y"/>
                                          </p:val>
                                        </p:tav>
                                      </p:tavLst>
                                    </p:anim>
                                    <p:animEffect transition="in" filter="wipe(down)">
                                      <p:cBhvr>
                                        <p:cTn id="3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4" grpId="0" animBg="1"/>
      <p:bldP spid="5" grpId="0" animBg="1"/>
      <p:bldP spid="8" grpId="0" animBg="1"/>
      <p:bldP spid="9" grpId="0" animBg="1"/>
      <p:bldP spid="1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0" y="1680020"/>
            <a:ext cx="9036496" cy="646331"/>
          </a:xfrm>
          <a:prstGeom prst="rect">
            <a:avLst/>
          </a:prstGeom>
          <a:noFill/>
        </p:spPr>
        <p:txBody>
          <a:bodyPr wrap="square" rtlCol="0">
            <a:spAutoFit/>
          </a:bodyPr>
          <a:lstStyle/>
          <a:p>
            <a:r>
              <a:rPr lang="zh-CN" altLang="en-US" sz="3600" b="1" dirty="0" smtClean="0">
                <a:latin typeface="方正姚体" panose="02010601030101010101" pitchFamily="2" charset="-122"/>
                <a:ea typeface="方正姚体" panose="02010601030101010101" pitchFamily="2" charset="-122"/>
              </a:rPr>
              <a:t>（五）土地增值税的清算流程</a:t>
            </a:r>
            <a:r>
              <a:rPr lang="en-US" altLang="zh-CN" sz="3600" b="1" dirty="0" smtClean="0">
                <a:latin typeface="方正姚体" panose="02010601030101010101" pitchFamily="2" charset="-122"/>
                <a:ea typeface="方正姚体" panose="02010601030101010101" pitchFamily="2" charset="-122"/>
              </a:rPr>
              <a:t>—</a:t>
            </a:r>
            <a:r>
              <a:rPr lang="zh-CN" altLang="en-US" sz="3600" b="1" dirty="0" smtClean="0">
                <a:latin typeface="方正姚体" panose="02010601030101010101" pitchFamily="2" charset="-122"/>
                <a:ea typeface="方正姚体" panose="02010601030101010101" pitchFamily="2" charset="-122"/>
              </a:rPr>
              <a:t>计算增值额</a:t>
            </a:r>
            <a:endParaRPr lang="zh-CN" altLang="en-US" sz="3600" b="1" dirty="0">
              <a:latin typeface="方正姚体" panose="02010601030101010101" pitchFamily="2" charset="-122"/>
              <a:ea typeface="方正姚体" panose="02010601030101010101" pitchFamily="2" charset="-122"/>
            </a:endParaRPr>
          </a:p>
        </p:txBody>
      </p:sp>
      <p:pic>
        <p:nvPicPr>
          <p:cNvPr id="19459" name="Picture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203848" y="3252291"/>
            <a:ext cx="3921125" cy="590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46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2564904"/>
            <a:ext cx="4297363" cy="1965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46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040" y="3883000"/>
            <a:ext cx="1382713" cy="134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右箭头 2"/>
          <p:cNvSpPr/>
          <p:nvPr/>
        </p:nvSpPr>
        <p:spPr>
          <a:xfrm rot="16200000">
            <a:off x="4939320" y="5575849"/>
            <a:ext cx="1368152"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圆角矩形 3"/>
          <p:cNvSpPr/>
          <p:nvPr/>
        </p:nvSpPr>
        <p:spPr>
          <a:xfrm>
            <a:off x="1907704" y="5361632"/>
            <a:ext cx="3024336" cy="13681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dirty="0" smtClean="0">
                <a:latin typeface="方正姚体" panose="02010601030101010101" pitchFamily="2" charset="-122"/>
                <a:ea typeface="方正姚体" panose="02010601030101010101" pitchFamily="2" charset="-122"/>
              </a:rPr>
              <a:t>就是一差值，没什么要讲的</a:t>
            </a:r>
            <a:endParaRPr lang="zh-CN" altLang="en-US" sz="3200" dirty="0">
              <a:latin typeface="方正姚体" panose="02010601030101010101" pitchFamily="2" charset="-122"/>
              <a:ea typeface="方正姚体" panose="02010601030101010101" pitchFamily="2" charset="-122"/>
            </a:endParaRPr>
          </a:p>
        </p:txBody>
      </p:sp>
      <p:sp>
        <p:nvSpPr>
          <p:cNvPr id="10" name="标题 1"/>
          <p:cNvSpPr txBox="1"/>
          <p:nvPr/>
        </p:nvSpPr>
        <p:spPr>
          <a:xfrm>
            <a:off x="107505" y="408372"/>
            <a:ext cx="8856984" cy="103942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r>
              <a:rPr lang="zh-CN" altLang="en-US" sz="4400" b="1" dirty="0" smtClean="0">
                <a:solidFill>
                  <a:schemeClr val="tx1"/>
                </a:solidFill>
                <a:latin typeface="方正姚体" panose="02010601030101010101" pitchFamily="2" charset="-122"/>
                <a:ea typeface="方正姚体" panose="02010601030101010101" pitchFamily="2" charset="-122"/>
              </a:rPr>
              <a:t>三、房地产企业土地增值税清算</a:t>
            </a:r>
            <a:endParaRPr lang="zh-CN" altLang="en-US" sz="4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6"/>
                                        </p:tgtEl>
                                      </p:cBhvr>
                                    </p:animEffect>
                                    <p:set>
                                      <p:cBhvr>
                                        <p:cTn id="7" dur="1" fill="hold">
                                          <p:stCondLst>
                                            <p:cond delay="499"/>
                                          </p:stCondLst>
                                        </p:cTn>
                                        <p:tgtEl>
                                          <p:spTgt spid="1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2" presetClass="entr" presetSubtype="8" fill="hold" nodeType="clickEffect">
                                  <p:stCondLst>
                                    <p:cond delay="0"/>
                                  </p:stCondLst>
                                  <p:childTnLst>
                                    <p:set>
                                      <p:cBhvr>
                                        <p:cTn id="11" dur="1" fill="hold">
                                          <p:stCondLst>
                                            <p:cond delay="0"/>
                                          </p:stCondLst>
                                        </p:cTn>
                                        <p:tgtEl>
                                          <p:spTgt spid="19460"/>
                                        </p:tgtEl>
                                        <p:attrNameLst>
                                          <p:attrName>style.visibility</p:attrName>
                                        </p:attrNameLst>
                                      </p:cBhvr>
                                      <p:to>
                                        <p:strVal val="visible"/>
                                      </p:to>
                                    </p:set>
                                    <p:anim calcmode="lin" valueType="num">
                                      <p:cBhvr additive="base">
                                        <p:cTn id="12" dur="500"/>
                                        <p:tgtEl>
                                          <p:spTgt spid="19460"/>
                                        </p:tgtEl>
                                        <p:attrNameLst>
                                          <p:attrName>ppt_x</p:attrName>
                                        </p:attrNameLst>
                                      </p:cBhvr>
                                      <p:tavLst>
                                        <p:tav tm="0">
                                          <p:val>
                                            <p:strVal val="#ppt_x-#ppt_w*1.125000"/>
                                          </p:val>
                                        </p:tav>
                                        <p:tav tm="100000">
                                          <p:val>
                                            <p:strVal val="#ppt_x"/>
                                          </p:val>
                                        </p:tav>
                                      </p:tavLst>
                                    </p:anim>
                                    <p:animEffect transition="in" filter="wipe(right)">
                                      <p:cBhvr>
                                        <p:cTn id="13" dur="500"/>
                                        <p:tgtEl>
                                          <p:spTgt spid="19460"/>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8" fill="hold" nodeType="clickEffect">
                                  <p:stCondLst>
                                    <p:cond delay="0"/>
                                  </p:stCondLst>
                                  <p:childTnLst>
                                    <p:set>
                                      <p:cBhvr>
                                        <p:cTn id="17" dur="1" fill="hold">
                                          <p:stCondLst>
                                            <p:cond delay="0"/>
                                          </p:stCondLst>
                                        </p:cTn>
                                        <p:tgtEl>
                                          <p:spTgt spid="19459"/>
                                        </p:tgtEl>
                                        <p:attrNameLst>
                                          <p:attrName>style.visibility</p:attrName>
                                        </p:attrNameLst>
                                      </p:cBhvr>
                                      <p:to>
                                        <p:strVal val="visible"/>
                                      </p:to>
                                    </p:set>
                                    <p:anim calcmode="lin" valueType="num">
                                      <p:cBhvr additive="base">
                                        <p:cTn id="18" dur="500"/>
                                        <p:tgtEl>
                                          <p:spTgt spid="19459"/>
                                        </p:tgtEl>
                                        <p:attrNameLst>
                                          <p:attrName>ppt_x</p:attrName>
                                        </p:attrNameLst>
                                      </p:cBhvr>
                                      <p:tavLst>
                                        <p:tav tm="0">
                                          <p:val>
                                            <p:strVal val="#ppt_x-#ppt_w*1.125000"/>
                                          </p:val>
                                        </p:tav>
                                        <p:tav tm="100000">
                                          <p:val>
                                            <p:strVal val="#ppt_x"/>
                                          </p:val>
                                        </p:tav>
                                      </p:tavLst>
                                    </p:anim>
                                    <p:animEffect transition="in" filter="wipe(right)">
                                      <p:cBhvr>
                                        <p:cTn id="19" dur="500"/>
                                        <p:tgtEl>
                                          <p:spTgt spid="19459"/>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1" fill="hold" nodeType="clickEffect">
                                  <p:stCondLst>
                                    <p:cond delay="0"/>
                                  </p:stCondLst>
                                  <p:childTnLst>
                                    <p:set>
                                      <p:cBhvr>
                                        <p:cTn id="23" dur="1" fill="hold">
                                          <p:stCondLst>
                                            <p:cond delay="0"/>
                                          </p:stCondLst>
                                        </p:cTn>
                                        <p:tgtEl>
                                          <p:spTgt spid="19461"/>
                                        </p:tgtEl>
                                        <p:attrNameLst>
                                          <p:attrName>style.visibility</p:attrName>
                                        </p:attrNameLst>
                                      </p:cBhvr>
                                      <p:to>
                                        <p:strVal val="visible"/>
                                      </p:to>
                                    </p:set>
                                    <p:anim calcmode="lin" valueType="num">
                                      <p:cBhvr additive="base">
                                        <p:cTn id="24" dur="500"/>
                                        <p:tgtEl>
                                          <p:spTgt spid="19461"/>
                                        </p:tgtEl>
                                        <p:attrNameLst>
                                          <p:attrName>ppt_y</p:attrName>
                                        </p:attrNameLst>
                                      </p:cBhvr>
                                      <p:tavLst>
                                        <p:tav tm="0">
                                          <p:val>
                                            <p:strVal val="#ppt_y-#ppt_h*1.125000"/>
                                          </p:val>
                                        </p:tav>
                                        <p:tav tm="100000">
                                          <p:val>
                                            <p:strVal val="#ppt_y"/>
                                          </p:val>
                                        </p:tav>
                                      </p:tavLst>
                                    </p:anim>
                                    <p:animEffect transition="in" filter="wipe(down)">
                                      <p:cBhvr>
                                        <p:cTn id="25" dur="500"/>
                                        <p:tgtEl>
                                          <p:spTgt spid="19461"/>
                                        </p:tgtEl>
                                      </p:cBhvr>
                                    </p:animEffect>
                                  </p:childTnLst>
                                </p:cTn>
                              </p:par>
                            </p:childTnLst>
                          </p:cTn>
                        </p:par>
                      </p:childTnLst>
                    </p:cTn>
                  </p:par>
                  <p:par>
                    <p:cTn id="26" fill="hold">
                      <p:stCondLst>
                        <p:cond delay="indefinite"/>
                      </p:stCondLst>
                      <p:childTnLst>
                        <p:par>
                          <p:cTn id="27" fill="hold">
                            <p:stCondLst>
                              <p:cond delay="0"/>
                            </p:stCondLst>
                            <p:childTnLst>
                              <p:par>
                                <p:cTn id="28" presetID="12" presetClass="entr" presetSubtype="4" fill="hold" grpId="0" nodeType="click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additive="base">
                                        <p:cTn id="30" dur="500"/>
                                        <p:tgtEl>
                                          <p:spTgt spid="4"/>
                                        </p:tgtEl>
                                        <p:attrNameLst>
                                          <p:attrName>ppt_y</p:attrName>
                                        </p:attrNameLst>
                                      </p:cBhvr>
                                      <p:tavLst>
                                        <p:tav tm="0">
                                          <p:val>
                                            <p:strVal val="#ppt_y+#ppt_h*1.125000"/>
                                          </p:val>
                                        </p:tav>
                                        <p:tav tm="100000">
                                          <p:val>
                                            <p:strVal val="#ppt_y"/>
                                          </p:val>
                                        </p:tav>
                                      </p:tavLst>
                                    </p:anim>
                                    <p:animEffect transition="in" filter="wipe(up)">
                                      <p:cBhvr>
                                        <p:cTn id="31" dur="500"/>
                                        <p:tgtEl>
                                          <p:spTgt spid="4"/>
                                        </p:tgtEl>
                                      </p:cBhvr>
                                    </p:animEffect>
                                  </p:childTnLst>
                                </p:cTn>
                              </p:par>
                              <p:par>
                                <p:cTn id="32" presetID="12" presetClass="entr" presetSubtype="4" fill="hold" grpId="0" nodeType="withEffect">
                                  <p:stCondLst>
                                    <p:cond delay="0"/>
                                  </p:stCondLst>
                                  <p:childTnLst>
                                    <p:set>
                                      <p:cBhvr>
                                        <p:cTn id="33" dur="1" fill="hold">
                                          <p:stCondLst>
                                            <p:cond delay="0"/>
                                          </p:stCondLst>
                                        </p:cTn>
                                        <p:tgtEl>
                                          <p:spTgt spid="3"/>
                                        </p:tgtEl>
                                        <p:attrNameLst>
                                          <p:attrName>style.visibility</p:attrName>
                                        </p:attrNameLst>
                                      </p:cBhvr>
                                      <p:to>
                                        <p:strVal val="visible"/>
                                      </p:to>
                                    </p:set>
                                    <p:anim calcmode="lin" valueType="num">
                                      <p:cBhvr additive="base">
                                        <p:cTn id="34" dur="500"/>
                                        <p:tgtEl>
                                          <p:spTgt spid="3"/>
                                        </p:tgtEl>
                                        <p:attrNameLst>
                                          <p:attrName>ppt_y</p:attrName>
                                        </p:attrNameLst>
                                      </p:cBhvr>
                                      <p:tavLst>
                                        <p:tav tm="0">
                                          <p:val>
                                            <p:strVal val="#ppt_y+#ppt_h*1.125000"/>
                                          </p:val>
                                        </p:tav>
                                        <p:tav tm="100000">
                                          <p:val>
                                            <p:strVal val="#ppt_y"/>
                                          </p:val>
                                        </p:tav>
                                      </p:tavLst>
                                    </p:anim>
                                    <p:animEffect transition="in" filter="wipe(up)">
                                      <p:cBhvr>
                                        <p:cTn id="3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3" grpId="0" animBg="1"/>
      <p:bldP spid="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16" name="TextBox 15"/>
          <p:cNvSpPr txBox="1"/>
          <p:nvPr/>
        </p:nvSpPr>
        <p:spPr>
          <a:xfrm>
            <a:off x="0" y="1680020"/>
            <a:ext cx="9036496" cy="646331"/>
          </a:xfrm>
          <a:prstGeom prst="rect">
            <a:avLst/>
          </a:prstGeom>
          <a:noFill/>
        </p:spPr>
        <p:txBody>
          <a:bodyPr wrap="square" rtlCol="0">
            <a:spAutoFit/>
          </a:bodyPr>
          <a:lstStyle/>
          <a:p>
            <a:r>
              <a:rPr lang="zh-CN" altLang="en-US" sz="3600" b="1" dirty="0" smtClean="0">
                <a:latin typeface="方正姚体" panose="02010601030101010101" pitchFamily="2" charset="-122"/>
                <a:ea typeface="方正姚体" panose="02010601030101010101" pitchFamily="2" charset="-122"/>
              </a:rPr>
              <a:t>（五）土地增值税的清算流程</a:t>
            </a:r>
            <a:r>
              <a:rPr lang="en-US" altLang="zh-CN" sz="3600" b="1" dirty="0" smtClean="0">
                <a:latin typeface="方正姚体" panose="02010601030101010101" pitchFamily="2" charset="-122"/>
                <a:ea typeface="方正姚体" panose="02010601030101010101" pitchFamily="2" charset="-122"/>
              </a:rPr>
              <a:t>—</a:t>
            </a:r>
            <a:r>
              <a:rPr lang="zh-CN" altLang="en-US" sz="3600" b="1" dirty="0" smtClean="0">
                <a:latin typeface="方正姚体" panose="02010601030101010101" pitchFamily="2" charset="-122"/>
                <a:ea typeface="方正姚体" panose="02010601030101010101" pitchFamily="2" charset="-122"/>
              </a:rPr>
              <a:t>适用税率</a:t>
            </a:r>
            <a:endParaRPr lang="zh-CN" altLang="en-US" sz="3600" b="1" dirty="0">
              <a:latin typeface="方正姚体" panose="02010601030101010101" pitchFamily="2" charset="-122"/>
              <a:ea typeface="方正姚体" panose="02010601030101010101" pitchFamily="2" charset="-122"/>
            </a:endParaRPr>
          </a:p>
        </p:txBody>
      </p:sp>
      <p:pic>
        <p:nvPicPr>
          <p:cNvPr id="19459" name="Picture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987824" y="3252291"/>
            <a:ext cx="3921125" cy="590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46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2564904"/>
            <a:ext cx="4297363" cy="1965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46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016" y="3883000"/>
            <a:ext cx="1382713" cy="134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48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2160" y="4075857"/>
            <a:ext cx="1220787" cy="649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48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84168" y="4621187"/>
            <a:ext cx="2840037" cy="608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485" name="Picture 5" descr="https://03.imgmini.eastday.com/mobile/20180223/20180223080924_2c205149837da593529c020a367cd2cc_1.jpe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73655" y="2218011"/>
            <a:ext cx="6566697" cy="4624435"/>
          </a:xfrm>
          <a:prstGeom prst="rect">
            <a:avLst/>
          </a:prstGeom>
          <a:noFill/>
          <a:extLst>
            <a:ext uri="{909E8E84-426E-40DD-AFC4-6F175D3DCCD1}">
              <a14:hiddenFill xmlns:a14="http://schemas.microsoft.com/office/drawing/2010/main">
                <a:solidFill>
                  <a:srgbClr val="FFFFFF"/>
                </a:solidFill>
              </a14:hiddenFill>
            </a:ext>
          </a:extLst>
        </p:spPr>
      </p:pic>
      <p:sp>
        <p:nvSpPr>
          <p:cNvPr id="11" name="标题 1"/>
          <p:cNvSpPr txBox="1"/>
          <p:nvPr/>
        </p:nvSpPr>
        <p:spPr>
          <a:xfrm>
            <a:off x="107505" y="408372"/>
            <a:ext cx="8856984" cy="103942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r>
              <a:rPr lang="zh-CN" altLang="en-US" sz="4400" b="1" dirty="0" smtClean="0">
                <a:solidFill>
                  <a:schemeClr val="tx1"/>
                </a:solidFill>
                <a:latin typeface="方正姚体" panose="02010601030101010101" pitchFamily="2" charset="-122"/>
                <a:ea typeface="方正姚体" panose="02010601030101010101" pitchFamily="2" charset="-122"/>
              </a:rPr>
              <a:t>三、房地产企业土地增值税清算</a:t>
            </a:r>
            <a:endParaRPr lang="zh-CN" altLang="en-US" sz="4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6"/>
                                        </p:tgtEl>
                                      </p:cBhvr>
                                    </p:animEffect>
                                    <p:set>
                                      <p:cBhvr>
                                        <p:cTn id="7" dur="1" fill="hold">
                                          <p:stCondLst>
                                            <p:cond delay="499"/>
                                          </p:stCondLst>
                                        </p:cTn>
                                        <p:tgtEl>
                                          <p:spTgt spid="1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2" presetClass="entr" presetSubtype="8" fill="hold" nodeType="clickEffect">
                                  <p:stCondLst>
                                    <p:cond delay="0"/>
                                  </p:stCondLst>
                                  <p:childTnLst>
                                    <p:set>
                                      <p:cBhvr>
                                        <p:cTn id="11" dur="1" fill="hold">
                                          <p:stCondLst>
                                            <p:cond delay="0"/>
                                          </p:stCondLst>
                                        </p:cTn>
                                        <p:tgtEl>
                                          <p:spTgt spid="19460"/>
                                        </p:tgtEl>
                                        <p:attrNameLst>
                                          <p:attrName>style.visibility</p:attrName>
                                        </p:attrNameLst>
                                      </p:cBhvr>
                                      <p:to>
                                        <p:strVal val="visible"/>
                                      </p:to>
                                    </p:set>
                                    <p:anim calcmode="lin" valueType="num">
                                      <p:cBhvr additive="base">
                                        <p:cTn id="12" dur="500"/>
                                        <p:tgtEl>
                                          <p:spTgt spid="19460"/>
                                        </p:tgtEl>
                                        <p:attrNameLst>
                                          <p:attrName>ppt_x</p:attrName>
                                        </p:attrNameLst>
                                      </p:cBhvr>
                                      <p:tavLst>
                                        <p:tav tm="0">
                                          <p:val>
                                            <p:strVal val="#ppt_x-#ppt_w*1.125000"/>
                                          </p:val>
                                        </p:tav>
                                        <p:tav tm="100000">
                                          <p:val>
                                            <p:strVal val="#ppt_x"/>
                                          </p:val>
                                        </p:tav>
                                      </p:tavLst>
                                    </p:anim>
                                    <p:animEffect transition="in" filter="wipe(right)">
                                      <p:cBhvr>
                                        <p:cTn id="13" dur="500"/>
                                        <p:tgtEl>
                                          <p:spTgt spid="19460"/>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8" fill="hold" nodeType="clickEffect">
                                  <p:stCondLst>
                                    <p:cond delay="0"/>
                                  </p:stCondLst>
                                  <p:childTnLst>
                                    <p:set>
                                      <p:cBhvr>
                                        <p:cTn id="17" dur="1" fill="hold">
                                          <p:stCondLst>
                                            <p:cond delay="0"/>
                                          </p:stCondLst>
                                        </p:cTn>
                                        <p:tgtEl>
                                          <p:spTgt spid="19459"/>
                                        </p:tgtEl>
                                        <p:attrNameLst>
                                          <p:attrName>style.visibility</p:attrName>
                                        </p:attrNameLst>
                                      </p:cBhvr>
                                      <p:to>
                                        <p:strVal val="visible"/>
                                      </p:to>
                                    </p:set>
                                    <p:anim calcmode="lin" valueType="num">
                                      <p:cBhvr additive="base">
                                        <p:cTn id="18" dur="500"/>
                                        <p:tgtEl>
                                          <p:spTgt spid="19459"/>
                                        </p:tgtEl>
                                        <p:attrNameLst>
                                          <p:attrName>ppt_x</p:attrName>
                                        </p:attrNameLst>
                                      </p:cBhvr>
                                      <p:tavLst>
                                        <p:tav tm="0">
                                          <p:val>
                                            <p:strVal val="#ppt_x-#ppt_w*1.125000"/>
                                          </p:val>
                                        </p:tav>
                                        <p:tav tm="100000">
                                          <p:val>
                                            <p:strVal val="#ppt_x"/>
                                          </p:val>
                                        </p:tav>
                                      </p:tavLst>
                                    </p:anim>
                                    <p:animEffect transition="in" filter="wipe(right)">
                                      <p:cBhvr>
                                        <p:cTn id="19" dur="500"/>
                                        <p:tgtEl>
                                          <p:spTgt spid="19459"/>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1" fill="hold" nodeType="clickEffect">
                                  <p:stCondLst>
                                    <p:cond delay="0"/>
                                  </p:stCondLst>
                                  <p:childTnLst>
                                    <p:set>
                                      <p:cBhvr>
                                        <p:cTn id="23" dur="1" fill="hold">
                                          <p:stCondLst>
                                            <p:cond delay="0"/>
                                          </p:stCondLst>
                                        </p:cTn>
                                        <p:tgtEl>
                                          <p:spTgt spid="19461"/>
                                        </p:tgtEl>
                                        <p:attrNameLst>
                                          <p:attrName>style.visibility</p:attrName>
                                        </p:attrNameLst>
                                      </p:cBhvr>
                                      <p:to>
                                        <p:strVal val="visible"/>
                                      </p:to>
                                    </p:set>
                                    <p:anim calcmode="lin" valueType="num">
                                      <p:cBhvr additive="base">
                                        <p:cTn id="24" dur="500"/>
                                        <p:tgtEl>
                                          <p:spTgt spid="19461"/>
                                        </p:tgtEl>
                                        <p:attrNameLst>
                                          <p:attrName>ppt_y</p:attrName>
                                        </p:attrNameLst>
                                      </p:cBhvr>
                                      <p:tavLst>
                                        <p:tav tm="0">
                                          <p:val>
                                            <p:strVal val="#ppt_y-#ppt_h*1.125000"/>
                                          </p:val>
                                        </p:tav>
                                        <p:tav tm="100000">
                                          <p:val>
                                            <p:strVal val="#ppt_y"/>
                                          </p:val>
                                        </p:tav>
                                      </p:tavLst>
                                    </p:anim>
                                    <p:animEffect transition="in" filter="wipe(down)">
                                      <p:cBhvr>
                                        <p:cTn id="25" dur="500"/>
                                        <p:tgtEl>
                                          <p:spTgt spid="19461"/>
                                        </p:tgtEl>
                                      </p:cBhvr>
                                    </p:animEffect>
                                  </p:childTnLst>
                                </p:cTn>
                              </p:par>
                            </p:childTnLst>
                          </p:cTn>
                        </p:par>
                      </p:childTnLst>
                    </p:cTn>
                  </p:par>
                  <p:par>
                    <p:cTn id="26" fill="hold">
                      <p:stCondLst>
                        <p:cond delay="indefinite"/>
                      </p:stCondLst>
                      <p:childTnLst>
                        <p:par>
                          <p:cTn id="27" fill="hold">
                            <p:stCondLst>
                              <p:cond delay="0"/>
                            </p:stCondLst>
                            <p:childTnLst>
                              <p:par>
                                <p:cTn id="28" presetID="12" presetClass="entr" presetSubtype="8" fill="hold" nodeType="clickEffect">
                                  <p:stCondLst>
                                    <p:cond delay="0"/>
                                  </p:stCondLst>
                                  <p:childTnLst>
                                    <p:set>
                                      <p:cBhvr>
                                        <p:cTn id="29" dur="1" fill="hold">
                                          <p:stCondLst>
                                            <p:cond delay="0"/>
                                          </p:stCondLst>
                                        </p:cTn>
                                        <p:tgtEl>
                                          <p:spTgt spid="20483"/>
                                        </p:tgtEl>
                                        <p:attrNameLst>
                                          <p:attrName>style.visibility</p:attrName>
                                        </p:attrNameLst>
                                      </p:cBhvr>
                                      <p:to>
                                        <p:strVal val="visible"/>
                                      </p:to>
                                    </p:set>
                                    <p:anim calcmode="lin" valueType="num">
                                      <p:cBhvr additive="base">
                                        <p:cTn id="30" dur="500"/>
                                        <p:tgtEl>
                                          <p:spTgt spid="20483"/>
                                        </p:tgtEl>
                                        <p:attrNameLst>
                                          <p:attrName>ppt_x</p:attrName>
                                        </p:attrNameLst>
                                      </p:cBhvr>
                                      <p:tavLst>
                                        <p:tav tm="0">
                                          <p:val>
                                            <p:strVal val="#ppt_x-#ppt_w*1.125000"/>
                                          </p:val>
                                        </p:tav>
                                        <p:tav tm="100000">
                                          <p:val>
                                            <p:strVal val="#ppt_x"/>
                                          </p:val>
                                        </p:tav>
                                      </p:tavLst>
                                    </p:anim>
                                    <p:animEffect transition="in" filter="wipe(right)">
                                      <p:cBhvr>
                                        <p:cTn id="31" dur="500"/>
                                        <p:tgtEl>
                                          <p:spTgt spid="20483"/>
                                        </p:tgtEl>
                                      </p:cBhvr>
                                    </p:animEffect>
                                  </p:childTnLst>
                                </p:cTn>
                              </p:par>
                            </p:childTnLst>
                          </p:cTn>
                        </p:par>
                      </p:childTnLst>
                    </p:cTn>
                  </p:par>
                  <p:par>
                    <p:cTn id="32" fill="hold">
                      <p:stCondLst>
                        <p:cond delay="indefinite"/>
                      </p:stCondLst>
                      <p:childTnLst>
                        <p:par>
                          <p:cTn id="33" fill="hold">
                            <p:stCondLst>
                              <p:cond delay="0"/>
                            </p:stCondLst>
                            <p:childTnLst>
                              <p:par>
                                <p:cTn id="34" presetID="12" presetClass="entr" presetSubtype="1" fill="hold" nodeType="clickEffect">
                                  <p:stCondLst>
                                    <p:cond delay="0"/>
                                  </p:stCondLst>
                                  <p:childTnLst>
                                    <p:set>
                                      <p:cBhvr>
                                        <p:cTn id="35" dur="1" fill="hold">
                                          <p:stCondLst>
                                            <p:cond delay="0"/>
                                          </p:stCondLst>
                                        </p:cTn>
                                        <p:tgtEl>
                                          <p:spTgt spid="20482"/>
                                        </p:tgtEl>
                                        <p:attrNameLst>
                                          <p:attrName>style.visibility</p:attrName>
                                        </p:attrNameLst>
                                      </p:cBhvr>
                                      <p:to>
                                        <p:strVal val="visible"/>
                                      </p:to>
                                    </p:set>
                                    <p:anim calcmode="lin" valueType="num">
                                      <p:cBhvr additive="base">
                                        <p:cTn id="36" dur="500"/>
                                        <p:tgtEl>
                                          <p:spTgt spid="20482"/>
                                        </p:tgtEl>
                                        <p:attrNameLst>
                                          <p:attrName>ppt_y</p:attrName>
                                        </p:attrNameLst>
                                      </p:cBhvr>
                                      <p:tavLst>
                                        <p:tav tm="0">
                                          <p:val>
                                            <p:strVal val="#ppt_y-#ppt_h*1.125000"/>
                                          </p:val>
                                        </p:tav>
                                        <p:tav tm="100000">
                                          <p:val>
                                            <p:strVal val="#ppt_y"/>
                                          </p:val>
                                        </p:tav>
                                      </p:tavLst>
                                    </p:anim>
                                    <p:animEffect transition="in" filter="wipe(down)">
                                      <p:cBhvr>
                                        <p:cTn id="37" dur="500"/>
                                        <p:tgtEl>
                                          <p:spTgt spid="20482"/>
                                        </p:tgtEl>
                                      </p:cBhvr>
                                    </p:animEffect>
                                  </p:childTnLst>
                                </p:cTn>
                              </p:par>
                            </p:childTnLst>
                          </p:cTn>
                        </p:par>
                      </p:childTnLst>
                    </p:cTn>
                  </p:par>
                  <p:par>
                    <p:cTn id="38" fill="hold">
                      <p:stCondLst>
                        <p:cond delay="indefinite"/>
                      </p:stCondLst>
                      <p:childTnLst>
                        <p:par>
                          <p:cTn id="39" fill="hold">
                            <p:stCondLst>
                              <p:cond delay="0"/>
                            </p:stCondLst>
                            <p:childTnLst>
                              <p:par>
                                <p:cTn id="40" presetID="2" presetClass="exit" presetSubtype="8" fill="hold" nodeType="clickEffect">
                                  <p:stCondLst>
                                    <p:cond delay="0"/>
                                  </p:stCondLst>
                                  <p:childTnLst>
                                    <p:anim calcmode="lin" valueType="num">
                                      <p:cBhvr additive="base">
                                        <p:cTn id="41" dur="500"/>
                                        <p:tgtEl>
                                          <p:spTgt spid="19460"/>
                                        </p:tgtEl>
                                        <p:attrNameLst>
                                          <p:attrName>ppt_x</p:attrName>
                                        </p:attrNameLst>
                                      </p:cBhvr>
                                      <p:tavLst>
                                        <p:tav tm="0">
                                          <p:val>
                                            <p:strVal val="ppt_x"/>
                                          </p:val>
                                        </p:tav>
                                        <p:tav tm="100000">
                                          <p:val>
                                            <p:strVal val="0-ppt_w/2"/>
                                          </p:val>
                                        </p:tav>
                                      </p:tavLst>
                                    </p:anim>
                                    <p:anim calcmode="lin" valueType="num">
                                      <p:cBhvr additive="base">
                                        <p:cTn id="42" dur="500"/>
                                        <p:tgtEl>
                                          <p:spTgt spid="19460"/>
                                        </p:tgtEl>
                                        <p:attrNameLst>
                                          <p:attrName>ppt_y</p:attrName>
                                        </p:attrNameLst>
                                      </p:cBhvr>
                                      <p:tavLst>
                                        <p:tav tm="0">
                                          <p:val>
                                            <p:strVal val="ppt_y"/>
                                          </p:val>
                                        </p:tav>
                                        <p:tav tm="100000">
                                          <p:val>
                                            <p:strVal val="ppt_y"/>
                                          </p:val>
                                        </p:tav>
                                      </p:tavLst>
                                    </p:anim>
                                    <p:set>
                                      <p:cBhvr>
                                        <p:cTn id="43" dur="1" fill="hold">
                                          <p:stCondLst>
                                            <p:cond delay="499"/>
                                          </p:stCondLst>
                                        </p:cTn>
                                        <p:tgtEl>
                                          <p:spTgt spid="19460"/>
                                        </p:tgtEl>
                                        <p:attrNameLst>
                                          <p:attrName>style.visibility</p:attrName>
                                        </p:attrNameLst>
                                      </p:cBhvr>
                                      <p:to>
                                        <p:strVal val="hidden"/>
                                      </p:to>
                                    </p:set>
                                  </p:childTnLst>
                                </p:cTn>
                              </p:par>
                              <p:par>
                                <p:cTn id="44" presetID="2" presetClass="exit" presetSubtype="8" fill="hold" nodeType="withEffect">
                                  <p:stCondLst>
                                    <p:cond delay="0"/>
                                  </p:stCondLst>
                                  <p:childTnLst>
                                    <p:anim calcmode="lin" valueType="num">
                                      <p:cBhvr additive="base">
                                        <p:cTn id="45" dur="500"/>
                                        <p:tgtEl>
                                          <p:spTgt spid="19459"/>
                                        </p:tgtEl>
                                        <p:attrNameLst>
                                          <p:attrName>ppt_x</p:attrName>
                                        </p:attrNameLst>
                                      </p:cBhvr>
                                      <p:tavLst>
                                        <p:tav tm="0">
                                          <p:val>
                                            <p:strVal val="ppt_x"/>
                                          </p:val>
                                        </p:tav>
                                        <p:tav tm="100000">
                                          <p:val>
                                            <p:strVal val="0-ppt_w/2"/>
                                          </p:val>
                                        </p:tav>
                                      </p:tavLst>
                                    </p:anim>
                                    <p:anim calcmode="lin" valueType="num">
                                      <p:cBhvr additive="base">
                                        <p:cTn id="46" dur="500"/>
                                        <p:tgtEl>
                                          <p:spTgt spid="19459"/>
                                        </p:tgtEl>
                                        <p:attrNameLst>
                                          <p:attrName>ppt_y</p:attrName>
                                        </p:attrNameLst>
                                      </p:cBhvr>
                                      <p:tavLst>
                                        <p:tav tm="0">
                                          <p:val>
                                            <p:strVal val="ppt_y"/>
                                          </p:val>
                                        </p:tav>
                                        <p:tav tm="100000">
                                          <p:val>
                                            <p:strVal val="ppt_y"/>
                                          </p:val>
                                        </p:tav>
                                      </p:tavLst>
                                    </p:anim>
                                    <p:set>
                                      <p:cBhvr>
                                        <p:cTn id="47" dur="1" fill="hold">
                                          <p:stCondLst>
                                            <p:cond delay="499"/>
                                          </p:stCondLst>
                                        </p:cTn>
                                        <p:tgtEl>
                                          <p:spTgt spid="19459"/>
                                        </p:tgtEl>
                                        <p:attrNameLst>
                                          <p:attrName>style.visibility</p:attrName>
                                        </p:attrNameLst>
                                      </p:cBhvr>
                                      <p:to>
                                        <p:strVal val="hidden"/>
                                      </p:to>
                                    </p:set>
                                  </p:childTnLst>
                                </p:cTn>
                              </p:par>
                              <p:par>
                                <p:cTn id="48" presetID="2" presetClass="exit" presetSubtype="8" fill="hold" nodeType="withEffect">
                                  <p:stCondLst>
                                    <p:cond delay="0"/>
                                  </p:stCondLst>
                                  <p:childTnLst>
                                    <p:anim calcmode="lin" valueType="num">
                                      <p:cBhvr additive="base">
                                        <p:cTn id="49" dur="500"/>
                                        <p:tgtEl>
                                          <p:spTgt spid="19461"/>
                                        </p:tgtEl>
                                        <p:attrNameLst>
                                          <p:attrName>ppt_x</p:attrName>
                                        </p:attrNameLst>
                                      </p:cBhvr>
                                      <p:tavLst>
                                        <p:tav tm="0">
                                          <p:val>
                                            <p:strVal val="ppt_x"/>
                                          </p:val>
                                        </p:tav>
                                        <p:tav tm="100000">
                                          <p:val>
                                            <p:strVal val="0-ppt_w/2"/>
                                          </p:val>
                                        </p:tav>
                                      </p:tavLst>
                                    </p:anim>
                                    <p:anim calcmode="lin" valueType="num">
                                      <p:cBhvr additive="base">
                                        <p:cTn id="50" dur="500"/>
                                        <p:tgtEl>
                                          <p:spTgt spid="19461"/>
                                        </p:tgtEl>
                                        <p:attrNameLst>
                                          <p:attrName>ppt_y</p:attrName>
                                        </p:attrNameLst>
                                      </p:cBhvr>
                                      <p:tavLst>
                                        <p:tav tm="0">
                                          <p:val>
                                            <p:strVal val="ppt_y"/>
                                          </p:val>
                                        </p:tav>
                                        <p:tav tm="100000">
                                          <p:val>
                                            <p:strVal val="ppt_y"/>
                                          </p:val>
                                        </p:tav>
                                      </p:tavLst>
                                    </p:anim>
                                    <p:set>
                                      <p:cBhvr>
                                        <p:cTn id="51" dur="1" fill="hold">
                                          <p:stCondLst>
                                            <p:cond delay="499"/>
                                          </p:stCondLst>
                                        </p:cTn>
                                        <p:tgtEl>
                                          <p:spTgt spid="19461"/>
                                        </p:tgtEl>
                                        <p:attrNameLst>
                                          <p:attrName>style.visibility</p:attrName>
                                        </p:attrNameLst>
                                      </p:cBhvr>
                                      <p:to>
                                        <p:strVal val="hidden"/>
                                      </p:to>
                                    </p:set>
                                  </p:childTnLst>
                                </p:cTn>
                              </p:par>
                              <p:par>
                                <p:cTn id="52" presetID="2" presetClass="exit" presetSubtype="8" fill="hold" nodeType="withEffect">
                                  <p:stCondLst>
                                    <p:cond delay="0"/>
                                  </p:stCondLst>
                                  <p:childTnLst>
                                    <p:anim calcmode="lin" valueType="num">
                                      <p:cBhvr additive="base">
                                        <p:cTn id="53" dur="500"/>
                                        <p:tgtEl>
                                          <p:spTgt spid="20483"/>
                                        </p:tgtEl>
                                        <p:attrNameLst>
                                          <p:attrName>ppt_x</p:attrName>
                                        </p:attrNameLst>
                                      </p:cBhvr>
                                      <p:tavLst>
                                        <p:tav tm="0">
                                          <p:val>
                                            <p:strVal val="ppt_x"/>
                                          </p:val>
                                        </p:tav>
                                        <p:tav tm="100000">
                                          <p:val>
                                            <p:strVal val="0-ppt_w/2"/>
                                          </p:val>
                                        </p:tav>
                                      </p:tavLst>
                                    </p:anim>
                                    <p:anim calcmode="lin" valueType="num">
                                      <p:cBhvr additive="base">
                                        <p:cTn id="54" dur="500"/>
                                        <p:tgtEl>
                                          <p:spTgt spid="20483"/>
                                        </p:tgtEl>
                                        <p:attrNameLst>
                                          <p:attrName>ppt_y</p:attrName>
                                        </p:attrNameLst>
                                      </p:cBhvr>
                                      <p:tavLst>
                                        <p:tav tm="0">
                                          <p:val>
                                            <p:strVal val="ppt_y"/>
                                          </p:val>
                                        </p:tav>
                                        <p:tav tm="100000">
                                          <p:val>
                                            <p:strVal val="ppt_y"/>
                                          </p:val>
                                        </p:tav>
                                      </p:tavLst>
                                    </p:anim>
                                    <p:set>
                                      <p:cBhvr>
                                        <p:cTn id="55" dur="1" fill="hold">
                                          <p:stCondLst>
                                            <p:cond delay="499"/>
                                          </p:stCondLst>
                                        </p:cTn>
                                        <p:tgtEl>
                                          <p:spTgt spid="20483"/>
                                        </p:tgtEl>
                                        <p:attrNameLst>
                                          <p:attrName>style.visibility</p:attrName>
                                        </p:attrNameLst>
                                      </p:cBhvr>
                                      <p:to>
                                        <p:strVal val="hidden"/>
                                      </p:to>
                                    </p:set>
                                  </p:childTnLst>
                                </p:cTn>
                              </p:par>
                            </p:childTnLst>
                          </p:cTn>
                        </p:par>
                      </p:childTnLst>
                    </p:cTn>
                  </p:par>
                  <p:par>
                    <p:cTn id="56" fill="hold">
                      <p:stCondLst>
                        <p:cond delay="indefinite"/>
                      </p:stCondLst>
                      <p:childTnLst>
                        <p:par>
                          <p:cTn id="57" fill="hold">
                            <p:stCondLst>
                              <p:cond delay="0"/>
                            </p:stCondLst>
                            <p:childTnLst>
                              <p:par>
                                <p:cTn id="58" presetID="64" presetClass="path" presetSubtype="0" accel="50000" decel="50000" fill="hold" nodeType="clickEffect">
                                  <p:stCondLst>
                                    <p:cond delay="0"/>
                                  </p:stCondLst>
                                  <p:childTnLst>
                                    <p:animMotion origin="layout" path="M -1.94444E-6 -1.81314E-6 L -0.23194 -0.38251 " pathEditMode="relative" rAng="0" ptsTypes="AA">
                                      <p:cBhvr>
                                        <p:cTn id="59" dur="2000" fill="hold"/>
                                        <p:tgtEl>
                                          <p:spTgt spid="20482"/>
                                        </p:tgtEl>
                                        <p:attrNameLst>
                                          <p:attrName>ppt_x</p:attrName>
                                          <p:attrName>ppt_y</p:attrName>
                                        </p:attrNameLst>
                                      </p:cBhvr>
                                      <p:rCtr x="-11597" y="-19126"/>
                                    </p:animMotion>
                                  </p:childTnLst>
                                </p:cTn>
                              </p:par>
                            </p:childTnLst>
                          </p:cTn>
                        </p:par>
                      </p:childTnLst>
                    </p:cTn>
                  </p:par>
                  <p:par>
                    <p:cTn id="60" fill="hold">
                      <p:stCondLst>
                        <p:cond delay="indefinite"/>
                      </p:stCondLst>
                      <p:childTnLst>
                        <p:par>
                          <p:cTn id="61" fill="hold">
                            <p:stCondLst>
                              <p:cond delay="0"/>
                            </p:stCondLst>
                            <p:childTnLst>
                              <p:par>
                                <p:cTn id="62" presetID="12" presetClass="entr" presetSubtype="4" fill="hold" nodeType="clickEffect">
                                  <p:stCondLst>
                                    <p:cond delay="0"/>
                                  </p:stCondLst>
                                  <p:childTnLst>
                                    <p:set>
                                      <p:cBhvr>
                                        <p:cTn id="63" dur="1" fill="hold">
                                          <p:stCondLst>
                                            <p:cond delay="0"/>
                                          </p:stCondLst>
                                        </p:cTn>
                                        <p:tgtEl>
                                          <p:spTgt spid="20485"/>
                                        </p:tgtEl>
                                        <p:attrNameLst>
                                          <p:attrName>style.visibility</p:attrName>
                                        </p:attrNameLst>
                                      </p:cBhvr>
                                      <p:to>
                                        <p:strVal val="visible"/>
                                      </p:to>
                                    </p:set>
                                    <p:anim calcmode="lin" valueType="num">
                                      <p:cBhvr additive="base">
                                        <p:cTn id="64" dur="500"/>
                                        <p:tgtEl>
                                          <p:spTgt spid="20485"/>
                                        </p:tgtEl>
                                        <p:attrNameLst>
                                          <p:attrName>ppt_y</p:attrName>
                                        </p:attrNameLst>
                                      </p:cBhvr>
                                      <p:tavLst>
                                        <p:tav tm="0">
                                          <p:val>
                                            <p:strVal val="#ppt_y+#ppt_h*1.125000"/>
                                          </p:val>
                                        </p:tav>
                                        <p:tav tm="100000">
                                          <p:val>
                                            <p:strVal val="#ppt_y"/>
                                          </p:val>
                                        </p:tav>
                                      </p:tavLst>
                                    </p:anim>
                                    <p:animEffect transition="in" filter="wipe(up)">
                                      <p:cBhvr>
                                        <p:cTn id="65" dur="500"/>
                                        <p:tgtEl>
                                          <p:spTgt spid="204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16" name="TextBox 15"/>
          <p:cNvSpPr txBox="1"/>
          <p:nvPr/>
        </p:nvSpPr>
        <p:spPr>
          <a:xfrm>
            <a:off x="0" y="1680020"/>
            <a:ext cx="9036496" cy="646331"/>
          </a:xfrm>
          <a:prstGeom prst="rect">
            <a:avLst/>
          </a:prstGeom>
          <a:noFill/>
        </p:spPr>
        <p:txBody>
          <a:bodyPr wrap="square" rtlCol="0">
            <a:spAutoFit/>
          </a:bodyPr>
          <a:lstStyle/>
          <a:p>
            <a:r>
              <a:rPr lang="zh-CN" altLang="en-US" sz="3600" b="1" dirty="0" smtClean="0">
                <a:latin typeface="方正姚体" panose="02010601030101010101" pitchFamily="2" charset="-122"/>
                <a:ea typeface="方正姚体" panose="02010601030101010101" pitchFamily="2" charset="-122"/>
              </a:rPr>
              <a:t>（一）土地增值税日常征管</a:t>
            </a:r>
            <a:r>
              <a:rPr lang="en-US" altLang="zh-CN" sz="3600" b="1" dirty="0" smtClean="0">
                <a:latin typeface="方正姚体" panose="02010601030101010101" pitchFamily="2" charset="-122"/>
                <a:ea typeface="方正姚体" panose="02010601030101010101" pitchFamily="2" charset="-122"/>
              </a:rPr>
              <a:t>—</a:t>
            </a:r>
            <a:r>
              <a:rPr lang="zh-CN" altLang="en-US" sz="3600" b="1" dirty="0">
                <a:latin typeface="方正姚体" panose="02010601030101010101" pitchFamily="2" charset="-122"/>
                <a:ea typeface="方正姚体" panose="02010601030101010101" pitchFamily="2" charset="-122"/>
              </a:rPr>
              <a:t>环节</a:t>
            </a:r>
            <a:endParaRPr lang="zh-CN" altLang="en-US" sz="3600" b="1" dirty="0">
              <a:latin typeface="方正姚体" panose="02010601030101010101" pitchFamily="2" charset="-122"/>
              <a:ea typeface="方正姚体" panose="02010601030101010101" pitchFamily="2" charset="-122"/>
            </a:endParaRPr>
          </a:p>
        </p:txBody>
      </p:sp>
      <p:sp>
        <p:nvSpPr>
          <p:cNvPr id="2" name="标题 1"/>
          <p:cNvSpPr>
            <a:spLocks noGrp="1"/>
          </p:cNvSpPr>
          <p:nvPr>
            <p:ph type="title"/>
          </p:nvPr>
        </p:nvSpPr>
        <p:spPr/>
        <p:txBody>
          <a:bodyPr>
            <a:normAutofit/>
          </a:bodyPr>
          <a:lstStyle/>
          <a:p>
            <a:r>
              <a:rPr lang="zh-CN" altLang="en-US" sz="4400" b="1" dirty="0" smtClean="0">
                <a:solidFill>
                  <a:schemeClr val="tx1"/>
                </a:solidFill>
                <a:latin typeface="方正姚体" panose="02010601030101010101" pitchFamily="2" charset="-122"/>
                <a:ea typeface="方正姚体" panose="02010601030101010101" pitchFamily="2" charset="-122"/>
              </a:rPr>
              <a:t>四、房地产企业土地增值税征管</a:t>
            </a:r>
            <a:endParaRPr lang="zh-CN" altLang="en-US" sz="4400" b="1" dirty="0"/>
          </a:p>
        </p:txBody>
      </p:sp>
      <p:graphicFrame>
        <p:nvGraphicFramePr>
          <p:cNvPr id="3" name="图示 2"/>
          <p:cNvGraphicFramePr/>
          <p:nvPr/>
        </p:nvGraphicFramePr>
        <p:xfrm>
          <a:off x="737828" y="2420888"/>
          <a:ext cx="7560840" cy="3816424"/>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9" name="标题 1"/>
          <p:cNvSpPr>
            <a:spLocks noGrp="1"/>
          </p:cNvSpPr>
          <p:nvPr>
            <p:ph type="title"/>
          </p:nvPr>
        </p:nvSpPr>
        <p:spPr>
          <a:xfrm>
            <a:off x="426128" y="408372"/>
            <a:ext cx="8260672" cy="1039427"/>
          </a:xfrm>
        </p:spPr>
        <p:txBody>
          <a:bodyPr>
            <a:normAutofit/>
          </a:bodyPr>
          <a:lstStyle/>
          <a:p>
            <a:r>
              <a:rPr lang="zh-CN" altLang="en-US" sz="4400" b="1" dirty="0" smtClean="0">
                <a:solidFill>
                  <a:schemeClr val="tx1"/>
                </a:solidFill>
                <a:latin typeface="方正姚体" panose="02010601030101010101" pitchFamily="2" charset="-122"/>
                <a:ea typeface="方正姚体" panose="02010601030101010101" pitchFamily="2" charset="-122"/>
              </a:rPr>
              <a:t>四、房地产企业土地增值税征管</a:t>
            </a:r>
            <a:endParaRPr lang="zh-CN" altLang="en-US" sz="4400" b="1" dirty="0"/>
          </a:p>
        </p:txBody>
      </p:sp>
      <p:sp>
        <p:nvSpPr>
          <p:cNvPr id="16" name="TextBox 15"/>
          <p:cNvSpPr txBox="1"/>
          <p:nvPr/>
        </p:nvSpPr>
        <p:spPr>
          <a:xfrm>
            <a:off x="0" y="1680020"/>
            <a:ext cx="9036496" cy="646331"/>
          </a:xfrm>
          <a:prstGeom prst="rect">
            <a:avLst/>
          </a:prstGeom>
          <a:noFill/>
        </p:spPr>
        <p:txBody>
          <a:bodyPr wrap="square" rtlCol="0">
            <a:spAutoFit/>
          </a:bodyPr>
          <a:lstStyle/>
          <a:p>
            <a:r>
              <a:rPr lang="zh-CN" altLang="en-US" sz="3600" b="1" dirty="0" smtClean="0">
                <a:latin typeface="方正姚体" panose="02010601030101010101" pitchFamily="2" charset="-122"/>
                <a:ea typeface="方正姚体" panose="02010601030101010101" pitchFamily="2" charset="-122"/>
              </a:rPr>
              <a:t>（二）土地增值税日常征管</a:t>
            </a:r>
            <a:r>
              <a:rPr lang="en-US" altLang="zh-CN" sz="3600" b="1" dirty="0" smtClean="0">
                <a:latin typeface="方正姚体" panose="02010601030101010101" pitchFamily="2" charset="-122"/>
                <a:ea typeface="方正姚体" panose="02010601030101010101" pitchFamily="2" charset="-122"/>
              </a:rPr>
              <a:t>—</a:t>
            </a:r>
            <a:r>
              <a:rPr lang="zh-CN" altLang="en-US" sz="3600" b="1" dirty="0" smtClean="0">
                <a:latin typeface="方正姚体" panose="02010601030101010101" pitchFamily="2" charset="-122"/>
                <a:ea typeface="方正姚体" panose="02010601030101010101" pitchFamily="2" charset="-122"/>
              </a:rPr>
              <a:t>项目管理</a:t>
            </a:r>
            <a:endParaRPr lang="zh-CN" altLang="en-US" sz="3600" b="1" dirty="0">
              <a:latin typeface="方正姚体" panose="02010601030101010101" pitchFamily="2" charset="-122"/>
              <a:ea typeface="方正姚体" panose="02010601030101010101" pitchFamily="2" charset="-122"/>
            </a:endParaRPr>
          </a:p>
        </p:txBody>
      </p:sp>
      <p:sp>
        <p:nvSpPr>
          <p:cNvPr id="4" name="圆角矩形 3"/>
          <p:cNvSpPr/>
          <p:nvPr/>
        </p:nvSpPr>
        <p:spPr>
          <a:xfrm>
            <a:off x="611560" y="2492896"/>
            <a:ext cx="7704856" cy="10081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latin typeface="方正姚体" panose="02010601030101010101" pitchFamily="2" charset="-122"/>
                <a:ea typeface="方正姚体" panose="02010601030101010101" pitchFamily="2" charset="-122"/>
              </a:rPr>
              <a:t>国家税务总局关于印发</a:t>
            </a:r>
            <a:r>
              <a:rPr lang="en-US" altLang="zh-CN" sz="2800" dirty="0">
                <a:latin typeface="方正姚体" panose="02010601030101010101" pitchFamily="2" charset="-122"/>
                <a:ea typeface="方正姚体" panose="02010601030101010101" pitchFamily="2" charset="-122"/>
              </a:rPr>
              <a:t>《</a:t>
            </a:r>
            <a:r>
              <a:rPr lang="zh-CN" altLang="en-US" sz="2800" dirty="0">
                <a:latin typeface="方正姚体" panose="02010601030101010101" pitchFamily="2" charset="-122"/>
                <a:ea typeface="方正姚体" panose="02010601030101010101" pitchFamily="2" charset="-122"/>
              </a:rPr>
              <a:t>土地增值税纳税申报表</a:t>
            </a:r>
            <a:r>
              <a:rPr lang="en-US" altLang="zh-CN" sz="2800" dirty="0">
                <a:latin typeface="方正姚体" panose="02010601030101010101" pitchFamily="2" charset="-122"/>
                <a:ea typeface="方正姚体" panose="02010601030101010101" pitchFamily="2" charset="-122"/>
              </a:rPr>
              <a:t>》</a:t>
            </a:r>
            <a:r>
              <a:rPr lang="zh-CN" altLang="en-US" sz="2800" dirty="0">
                <a:latin typeface="方正姚体" panose="02010601030101010101" pitchFamily="2" charset="-122"/>
                <a:ea typeface="方正姚体" panose="02010601030101010101" pitchFamily="2" charset="-122"/>
              </a:rPr>
              <a:t>的</a:t>
            </a:r>
            <a:r>
              <a:rPr lang="zh-CN" altLang="en-US" sz="2800" dirty="0" smtClean="0">
                <a:latin typeface="方正姚体" panose="02010601030101010101" pitchFamily="2" charset="-122"/>
                <a:ea typeface="方正姚体" panose="02010601030101010101" pitchFamily="2" charset="-122"/>
              </a:rPr>
              <a:t>通知（</a:t>
            </a:r>
            <a:r>
              <a:rPr lang="zh-CN" altLang="en-US" sz="2800" dirty="0">
                <a:latin typeface="方正姚体" panose="02010601030101010101" pitchFamily="2" charset="-122"/>
                <a:ea typeface="方正姚体" panose="02010601030101010101" pitchFamily="2" charset="-122"/>
              </a:rPr>
              <a:t>国税发</a:t>
            </a:r>
            <a:r>
              <a:rPr lang="en-US" altLang="zh-CN" sz="2800" dirty="0">
                <a:latin typeface="方正姚体" panose="02010601030101010101" pitchFamily="2" charset="-122"/>
                <a:ea typeface="方正姚体" panose="02010601030101010101" pitchFamily="2" charset="-122"/>
              </a:rPr>
              <a:t>[1995]90</a:t>
            </a:r>
            <a:r>
              <a:rPr lang="zh-CN" altLang="en-US" sz="2800" dirty="0" smtClean="0">
                <a:latin typeface="方正姚体" panose="02010601030101010101" pitchFamily="2" charset="-122"/>
                <a:ea typeface="方正姚体" panose="02010601030101010101" pitchFamily="2" charset="-122"/>
              </a:rPr>
              <a:t>号））</a:t>
            </a:r>
            <a:endParaRPr lang="zh-CN" altLang="en-US" sz="2800" dirty="0">
              <a:latin typeface="方正姚体" panose="02010601030101010101" pitchFamily="2" charset="-122"/>
              <a:ea typeface="方正姚体" panose="02010601030101010101" pitchFamily="2" charset="-122"/>
            </a:endParaRPr>
          </a:p>
        </p:txBody>
      </p:sp>
      <p:sp>
        <p:nvSpPr>
          <p:cNvPr id="5" name="圆角矩形 4"/>
          <p:cNvSpPr/>
          <p:nvPr/>
        </p:nvSpPr>
        <p:spPr>
          <a:xfrm>
            <a:off x="611560" y="3645024"/>
            <a:ext cx="7704856" cy="10801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400" dirty="0" smtClean="0">
                <a:latin typeface="方正姚体" panose="02010601030101010101" pitchFamily="2" charset="-122"/>
                <a:ea typeface="方正姚体" panose="02010601030101010101" pitchFamily="2" charset="-122"/>
              </a:rPr>
              <a:t>       《</a:t>
            </a:r>
            <a:r>
              <a:rPr lang="zh-CN" altLang="en-US" sz="2400" dirty="0">
                <a:latin typeface="方正姚体" panose="02010601030101010101" pitchFamily="2" charset="-122"/>
                <a:ea typeface="方正姚体" panose="02010601030101010101" pitchFamily="2" charset="-122"/>
              </a:rPr>
              <a:t>土地增值税纳税申报表</a:t>
            </a:r>
            <a:r>
              <a:rPr lang="en-US" altLang="zh-CN" sz="2400" dirty="0">
                <a:latin typeface="方正姚体" panose="02010601030101010101" pitchFamily="2" charset="-122"/>
                <a:ea typeface="方正姚体" panose="02010601030101010101" pitchFamily="2" charset="-122"/>
              </a:rPr>
              <a:t>》</a:t>
            </a:r>
            <a:r>
              <a:rPr lang="zh-CN" altLang="en-US" sz="2400" dirty="0">
                <a:latin typeface="方正姚体" panose="02010601030101010101" pitchFamily="2" charset="-122"/>
                <a:ea typeface="方正姚体" panose="02010601030101010101" pitchFamily="2" charset="-122"/>
              </a:rPr>
              <a:t>包括适用于从事房地产开发纳税人的</a:t>
            </a:r>
            <a:r>
              <a:rPr lang="en-US" altLang="zh-CN" sz="2400" dirty="0">
                <a:latin typeface="方正姚体" panose="02010601030101010101" pitchFamily="2" charset="-122"/>
                <a:ea typeface="方正姚体" panose="02010601030101010101" pitchFamily="2" charset="-122"/>
              </a:rPr>
              <a:t>《</a:t>
            </a:r>
            <a:r>
              <a:rPr lang="zh-CN" altLang="en-US" sz="2400" dirty="0">
                <a:latin typeface="方正姚体" panose="02010601030101010101" pitchFamily="2" charset="-122"/>
                <a:ea typeface="方正姚体" panose="02010601030101010101" pitchFamily="2" charset="-122"/>
              </a:rPr>
              <a:t>土地增值税项目登记表</a:t>
            </a:r>
            <a:r>
              <a:rPr lang="en-US" altLang="zh-CN" sz="2400" dirty="0">
                <a:latin typeface="方正姚体" panose="02010601030101010101" pitchFamily="2" charset="-122"/>
                <a:ea typeface="方正姚体" panose="02010601030101010101" pitchFamily="2" charset="-122"/>
              </a:rPr>
              <a:t>》</a:t>
            </a:r>
            <a:r>
              <a:rPr lang="zh-CN" altLang="en-US" sz="2400" dirty="0">
                <a:latin typeface="方正姚体" panose="02010601030101010101" pitchFamily="2" charset="-122"/>
                <a:ea typeface="方正姚体" panose="02010601030101010101" pitchFamily="2" charset="-122"/>
              </a:rPr>
              <a:t>和</a:t>
            </a:r>
            <a:r>
              <a:rPr lang="en-US" altLang="zh-CN" sz="2400" dirty="0">
                <a:latin typeface="方正姚体" panose="02010601030101010101" pitchFamily="2" charset="-122"/>
                <a:ea typeface="方正姚体" panose="02010601030101010101" pitchFamily="2" charset="-122"/>
              </a:rPr>
              <a:t>《</a:t>
            </a:r>
            <a:r>
              <a:rPr lang="zh-CN" altLang="en-US" sz="2400" dirty="0">
                <a:latin typeface="方正姚体" panose="02010601030101010101" pitchFamily="2" charset="-122"/>
                <a:ea typeface="方正姚体" panose="02010601030101010101" pitchFamily="2" charset="-122"/>
              </a:rPr>
              <a:t>土地增值税纳税申报表（一）</a:t>
            </a:r>
            <a:r>
              <a:rPr lang="en-US" altLang="zh-CN" sz="2400" dirty="0">
                <a:latin typeface="方正姚体" panose="02010601030101010101" pitchFamily="2" charset="-122"/>
                <a:ea typeface="方正姚体" panose="02010601030101010101" pitchFamily="2" charset="-122"/>
              </a:rPr>
              <a:t>》</a:t>
            </a:r>
            <a:endParaRPr lang="zh-CN" altLang="en-US" sz="2400" dirty="0">
              <a:latin typeface="方正姚体" panose="02010601030101010101" pitchFamily="2" charset="-122"/>
              <a:ea typeface="方正姚体" panose="02010601030101010101" pitchFamily="2" charset="-122"/>
            </a:endParaRPr>
          </a:p>
        </p:txBody>
      </p:sp>
      <p:sp>
        <p:nvSpPr>
          <p:cNvPr id="7" name="圆角矩形 6"/>
          <p:cNvSpPr/>
          <p:nvPr/>
        </p:nvSpPr>
        <p:spPr>
          <a:xfrm>
            <a:off x="611560" y="4941168"/>
            <a:ext cx="7704856" cy="10081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latin typeface="方正姚体" panose="02010601030101010101" pitchFamily="2" charset="-122"/>
                <a:ea typeface="方正姚体" panose="02010601030101010101" pitchFamily="2" charset="-122"/>
              </a:rPr>
              <a:t>《</a:t>
            </a:r>
            <a:r>
              <a:rPr lang="zh-CN" altLang="en-US" sz="2800" dirty="0">
                <a:latin typeface="方正姚体" panose="02010601030101010101" pitchFamily="2" charset="-122"/>
                <a:ea typeface="方正姚体" panose="02010601030101010101" pitchFamily="2" charset="-122"/>
              </a:rPr>
              <a:t>国家税务总局关于修订土地增值税纳税申报表的通知</a:t>
            </a:r>
            <a:r>
              <a:rPr lang="en-US" altLang="zh-CN" sz="2800" dirty="0">
                <a:latin typeface="方正姚体" panose="02010601030101010101" pitchFamily="2" charset="-122"/>
                <a:ea typeface="方正姚体" panose="02010601030101010101" pitchFamily="2" charset="-122"/>
              </a:rPr>
              <a:t>》</a:t>
            </a:r>
            <a:r>
              <a:rPr lang="zh-CN" altLang="en-US" sz="2800" dirty="0">
                <a:latin typeface="方正姚体" panose="02010601030101010101" pitchFamily="2" charset="-122"/>
                <a:ea typeface="方正姚体" panose="02010601030101010101" pitchFamily="2" charset="-122"/>
              </a:rPr>
              <a:t>（税总函</a:t>
            </a:r>
            <a:r>
              <a:rPr lang="en-US" altLang="zh-CN" sz="2800" dirty="0">
                <a:latin typeface="方正姚体" panose="02010601030101010101" pitchFamily="2" charset="-122"/>
                <a:ea typeface="方正姚体" panose="02010601030101010101" pitchFamily="2" charset="-122"/>
              </a:rPr>
              <a:t>[2016]309</a:t>
            </a:r>
            <a:r>
              <a:rPr lang="zh-CN" altLang="en-US" sz="2800" dirty="0">
                <a:latin typeface="方正姚体" panose="02010601030101010101" pitchFamily="2" charset="-122"/>
                <a:ea typeface="方正姚体" panose="02010601030101010101" pitchFamily="2" charset="-122"/>
              </a:rPr>
              <a:t>号）</a:t>
            </a:r>
            <a:endParaRPr lang="zh-CN" altLang="en-US" sz="2800" dirty="0">
              <a:latin typeface="方正姚体" panose="02010601030101010101" pitchFamily="2" charset="-122"/>
              <a:ea typeface="方正姚体" panose="02010601030101010101" pitchFamily="2" charset="-122"/>
            </a:endParaRPr>
          </a:p>
        </p:txBody>
      </p:sp>
      <p:pic>
        <p:nvPicPr>
          <p:cNvPr id="8" name="图片 7" descr="屏幕剪辑"/>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689099" y="0"/>
            <a:ext cx="5658298"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down)">
                                      <p:cBhvr>
                                        <p:cTn id="8" dur="500"/>
                                        <p:tgtEl>
                                          <p:spTgt spid="4"/>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p:tgtEl>
                                          <p:spTgt spid="5"/>
                                        </p:tgtEl>
                                        <p:attrNameLst>
                                          <p:attrName>ppt_y</p:attrName>
                                        </p:attrNameLst>
                                      </p:cBhvr>
                                      <p:tavLst>
                                        <p:tav tm="0">
                                          <p:val>
                                            <p:strVal val="#ppt_y-#ppt_h*1.125000"/>
                                          </p:val>
                                        </p:tav>
                                        <p:tav tm="100000">
                                          <p:val>
                                            <p:strVal val="#ppt_y"/>
                                          </p:val>
                                        </p:tav>
                                      </p:tavLst>
                                    </p:anim>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p:tgtEl>
                                          <p:spTgt spid="7"/>
                                        </p:tgtEl>
                                        <p:attrNameLst>
                                          <p:attrName>ppt_y</p:attrName>
                                        </p:attrNameLst>
                                      </p:cBhvr>
                                      <p:tavLst>
                                        <p:tav tm="0">
                                          <p:val>
                                            <p:strVal val="#ppt_y-#ppt_h*1.125000"/>
                                          </p:val>
                                        </p:tav>
                                        <p:tav tm="100000">
                                          <p:val>
                                            <p:strVal val="#ppt_y"/>
                                          </p:val>
                                        </p:tav>
                                      </p:tavLst>
                                    </p:anim>
                                    <p:animEffect transition="in" filter="wipe(down)">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0-#ppt_w/2"/>
                                          </p:val>
                                        </p:tav>
                                        <p:tav tm="100000">
                                          <p:val>
                                            <p:strVal val="#ppt_x"/>
                                          </p:val>
                                        </p:tav>
                                      </p:tavLst>
                                    </p:anim>
                                    <p:anim calcmode="lin" valueType="num">
                                      <p:cBhvr additive="base">
                                        <p:cTn id="24"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16" name="TextBox 15"/>
          <p:cNvSpPr txBox="1"/>
          <p:nvPr/>
        </p:nvSpPr>
        <p:spPr>
          <a:xfrm>
            <a:off x="0" y="1680020"/>
            <a:ext cx="9036496" cy="646331"/>
          </a:xfrm>
          <a:prstGeom prst="rect">
            <a:avLst/>
          </a:prstGeom>
          <a:noFill/>
        </p:spPr>
        <p:txBody>
          <a:bodyPr wrap="square" rtlCol="0">
            <a:spAutoFit/>
          </a:bodyPr>
          <a:lstStyle/>
          <a:p>
            <a:r>
              <a:rPr lang="zh-CN" altLang="en-US" sz="3600" b="1" dirty="0" smtClean="0">
                <a:latin typeface="方正姚体" panose="02010601030101010101" pitchFamily="2" charset="-122"/>
                <a:ea typeface="方正姚体" panose="02010601030101010101" pitchFamily="2" charset="-122"/>
              </a:rPr>
              <a:t>（三）土地增值税日常征管</a:t>
            </a:r>
            <a:r>
              <a:rPr lang="en-US" altLang="zh-CN" sz="3600" b="1" dirty="0" smtClean="0">
                <a:latin typeface="方正姚体" panose="02010601030101010101" pitchFamily="2" charset="-122"/>
                <a:ea typeface="方正姚体" panose="02010601030101010101" pitchFamily="2" charset="-122"/>
              </a:rPr>
              <a:t>—</a:t>
            </a:r>
            <a:r>
              <a:rPr lang="zh-CN" altLang="en-US" sz="3600" b="1" dirty="0" smtClean="0">
                <a:latin typeface="方正姚体" panose="02010601030101010101" pitchFamily="2" charset="-122"/>
                <a:ea typeface="方正姚体" panose="02010601030101010101" pitchFamily="2" charset="-122"/>
              </a:rPr>
              <a:t>预征税款</a:t>
            </a:r>
            <a:endParaRPr lang="zh-CN" altLang="en-US" sz="3600" b="1" dirty="0">
              <a:latin typeface="方正姚体" panose="02010601030101010101" pitchFamily="2" charset="-122"/>
              <a:ea typeface="方正姚体" panose="02010601030101010101" pitchFamily="2" charset="-122"/>
            </a:endParaRPr>
          </a:p>
        </p:txBody>
      </p:sp>
      <p:sp>
        <p:nvSpPr>
          <p:cNvPr id="4" name="圆角矩形 3"/>
          <p:cNvSpPr/>
          <p:nvPr/>
        </p:nvSpPr>
        <p:spPr>
          <a:xfrm>
            <a:off x="179512" y="2348880"/>
            <a:ext cx="1224136" cy="1656184"/>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2800" dirty="0">
                <a:latin typeface="方正姚体" panose="02010601030101010101" pitchFamily="2" charset="-122"/>
                <a:ea typeface="方正姚体" panose="02010601030101010101" pitchFamily="2" charset="-122"/>
              </a:rPr>
              <a:t>实施细则</a:t>
            </a:r>
            <a:endParaRPr lang="zh-CN" altLang="en-US" sz="2800" dirty="0">
              <a:latin typeface="方正姚体" panose="02010601030101010101" pitchFamily="2" charset="-122"/>
              <a:ea typeface="方正姚体" panose="02010601030101010101" pitchFamily="2" charset="-122"/>
            </a:endParaRPr>
          </a:p>
        </p:txBody>
      </p:sp>
      <p:sp>
        <p:nvSpPr>
          <p:cNvPr id="3" name="圆角矩形 2"/>
          <p:cNvSpPr/>
          <p:nvPr/>
        </p:nvSpPr>
        <p:spPr>
          <a:xfrm>
            <a:off x="1475656" y="2348880"/>
            <a:ext cx="7560840" cy="1656184"/>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r>
              <a:rPr lang="zh-CN" altLang="en-US" sz="2000" dirty="0" smtClean="0">
                <a:latin typeface="方正姚体" panose="02010601030101010101" pitchFamily="2" charset="-122"/>
                <a:ea typeface="方正姚体" panose="02010601030101010101" pitchFamily="2" charset="-122"/>
              </a:rPr>
              <a:t>        </a:t>
            </a:r>
            <a:r>
              <a:rPr lang="zh-CN" altLang="en-US" sz="2000" b="1" dirty="0" smtClean="0">
                <a:latin typeface="方正姚体" panose="02010601030101010101" pitchFamily="2" charset="-122"/>
                <a:ea typeface="方正姚体" panose="02010601030101010101" pitchFamily="2" charset="-122"/>
              </a:rPr>
              <a:t>第十六</a:t>
            </a:r>
            <a:r>
              <a:rPr lang="zh-CN" altLang="en-US" sz="2000" b="1" dirty="0">
                <a:latin typeface="方正姚体" panose="02010601030101010101" pitchFamily="2" charset="-122"/>
                <a:ea typeface="方正姚体" panose="02010601030101010101" pitchFamily="2" charset="-122"/>
              </a:rPr>
              <a:t>条</a:t>
            </a:r>
            <a:r>
              <a:rPr lang="zh-CN" altLang="en-US" sz="2000" dirty="0">
                <a:latin typeface="方正姚体" panose="02010601030101010101" pitchFamily="2" charset="-122"/>
                <a:ea typeface="方正姚体" panose="02010601030101010101" pitchFamily="2" charset="-122"/>
              </a:rPr>
              <a:t>纳税人在项目全部竣工结算前转让房地产取得的收入，由于涉及成本确定或其他原因，而无法据以计算土地增值税的，</a:t>
            </a:r>
            <a:r>
              <a:rPr lang="zh-CN" altLang="en-US" sz="2000" b="1" u="sng" dirty="0">
                <a:latin typeface="方正姚体" panose="02010601030101010101" pitchFamily="2" charset="-122"/>
                <a:ea typeface="方正姚体" panose="02010601030101010101" pitchFamily="2" charset="-122"/>
              </a:rPr>
              <a:t>可以预征土地增值税</a:t>
            </a:r>
            <a:r>
              <a:rPr lang="zh-CN" altLang="en-US" sz="2000" dirty="0">
                <a:latin typeface="方正姚体" panose="02010601030101010101" pitchFamily="2" charset="-122"/>
                <a:ea typeface="方正姚体" panose="02010601030101010101" pitchFamily="2" charset="-122"/>
              </a:rPr>
              <a:t>，待该项目全部竣工、办理结算后再进行清算，多退少补。</a:t>
            </a:r>
            <a:r>
              <a:rPr lang="zh-CN" altLang="en-US" sz="2000" b="1" u="sng" dirty="0">
                <a:latin typeface="方正姚体" panose="02010601030101010101" pitchFamily="2" charset="-122"/>
                <a:ea typeface="方正姚体" panose="02010601030101010101" pitchFamily="2" charset="-122"/>
              </a:rPr>
              <a:t>具体办法由各省、自治区、直辖市地方税务局根据当地情况制定。 </a:t>
            </a:r>
            <a:endParaRPr lang="zh-CN" altLang="en-US" sz="2000" b="1" u="sng" dirty="0">
              <a:latin typeface="方正姚体" panose="02010601030101010101" pitchFamily="2" charset="-122"/>
              <a:ea typeface="方正姚体" panose="02010601030101010101" pitchFamily="2" charset="-122"/>
            </a:endParaRPr>
          </a:p>
        </p:txBody>
      </p:sp>
      <p:sp>
        <p:nvSpPr>
          <p:cNvPr id="6" name="圆角矩形 5"/>
          <p:cNvSpPr/>
          <p:nvPr/>
        </p:nvSpPr>
        <p:spPr>
          <a:xfrm>
            <a:off x="179512" y="4149080"/>
            <a:ext cx="8712968" cy="648072"/>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zh-CN" altLang="en-US" sz="2000" b="1" dirty="0">
                <a:latin typeface="方正姚体" panose="02010601030101010101" pitchFamily="2" charset="-122"/>
                <a:ea typeface="方正姚体" panose="02010601030101010101" pitchFamily="2" charset="-122"/>
              </a:rPr>
              <a:t>关于预售房地产所取得的收入是否申报纳税的</a:t>
            </a:r>
            <a:r>
              <a:rPr lang="zh-CN" altLang="en-US" sz="2000" b="1" dirty="0" smtClean="0">
                <a:latin typeface="方正姚体" panose="02010601030101010101" pitchFamily="2" charset="-122"/>
                <a:ea typeface="方正姚体" panose="02010601030101010101" pitchFamily="2" charset="-122"/>
              </a:rPr>
              <a:t>问题（财税字</a:t>
            </a:r>
            <a:r>
              <a:rPr lang="en-US" altLang="zh-CN" sz="2000" b="1" dirty="0" smtClean="0">
                <a:latin typeface="方正姚体" panose="02010601030101010101" pitchFamily="2" charset="-122"/>
                <a:ea typeface="方正姚体" panose="02010601030101010101" pitchFamily="2" charset="-122"/>
              </a:rPr>
              <a:t>【1995】48</a:t>
            </a:r>
            <a:r>
              <a:rPr lang="zh-CN" altLang="en-US" sz="2000" b="1" dirty="0" smtClean="0">
                <a:latin typeface="方正姚体" panose="02010601030101010101" pitchFamily="2" charset="-122"/>
                <a:ea typeface="方正姚体" panose="02010601030101010101" pitchFamily="2" charset="-122"/>
              </a:rPr>
              <a:t>号）</a:t>
            </a:r>
            <a:endParaRPr lang="zh-CN" altLang="en-US" sz="2000" b="1" dirty="0">
              <a:latin typeface="方正姚体" panose="02010601030101010101" pitchFamily="2" charset="-122"/>
              <a:ea typeface="方正姚体" panose="02010601030101010101" pitchFamily="2" charset="-122"/>
            </a:endParaRPr>
          </a:p>
        </p:txBody>
      </p:sp>
      <p:sp>
        <p:nvSpPr>
          <p:cNvPr id="9" name="圆角矩形 8"/>
          <p:cNvSpPr/>
          <p:nvPr/>
        </p:nvSpPr>
        <p:spPr>
          <a:xfrm>
            <a:off x="179512" y="4941168"/>
            <a:ext cx="8712968" cy="1700808"/>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r>
              <a:rPr lang="zh-CN" altLang="en-US" dirty="0" smtClean="0">
                <a:latin typeface="方正姚体" panose="02010601030101010101" pitchFamily="2" charset="-122"/>
                <a:ea typeface="方正姚体" panose="02010601030101010101" pitchFamily="2" charset="-122"/>
              </a:rPr>
              <a:t>        根据</a:t>
            </a:r>
            <a:r>
              <a:rPr lang="zh-CN" altLang="en-US" dirty="0">
                <a:latin typeface="方正姚体" panose="02010601030101010101" pitchFamily="2" charset="-122"/>
                <a:ea typeface="方正姚体" panose="02010601030101010101" pitchFamily="2" charset="-122"/>
              </a:rPr>
              <a:t>细则的规定，对纳税人在项目全部竣工结算前转让房地产取得的收入</a:t>
            </a:r>
            <a:r>
              <a:rPr lang="zh-CN" altLang="en-US" b="1" dirty="0">
                <a:latin typeface="方正姚体" panose="02010601030101010101" pitchFamily="2" charset="-122"/>
                <a:ea typeface="方正姚体" panose="02010601030101010101" pitchFamily="2" charset="-122"/>
              </a:rPr>
              <a:t>可以预征土地增值税</a:t>
            </a:r>
            <a:r>
              <a:rPr lang="zh-CN" altLang="en-US" dirty="0">
                <a:latin typeface="方正姚体" panose="02010601030101010101" pitchFamily="2" charset="-122"/>
                <a:ea typeface="方正姚体" panose="02010601030101010101" pitchFamily="2" charset="-122"/>
              </a:rPr>
              <a:t>。具体办法由各省、自治区、直辖市地方税务局根据当地情况制定。因此，对纳税人预售房地产所取得的收入，当地税务机关规定预征土地增值税的，纳税人应当到主管税务机关办理纳税申报，并按规定比例预交，待办理决算后，多退少补；</a:t>
            </a:r>
            <a:r>
              <a:rPr lang="zh-CN" altLang="en-US" b="1" dirty="0">
                <a:latin typeface="方正姚体" panose="02010601030101010101" pitchFamily="2" charset="-122"/>
                <a:ea typeface="方正姚体" panose="02010601030101010101" pitchFamily="2" charset="-122"/>
              </a:rPr>
              <a:t>当地税务机关规定不预征土地增值税的，也应在取得收入时先到税务机关登记或备案。</a:t>
            </a:r>
            <a:endParaRPr lang="zh-CN" altLang="en-US" b="1" dirty="0">
              <a:latin typeface="方正姚体" panose="02010601030101010101" pitchFamily="2" charset="-122"/>
              <a:ea typeface="方正姚体" panose="02010601030101010101" pitchFamily="2" charset="-122"/>
            </a:endParaRPr>
          </a:p>
        </p:txBody>
      </p:sp>
      <p:sp>
        <p:nvSpPr>
          <p:cNvPr id="10" name="标题 1"/>
          <p:cNvSpPr>
            <a:spLocks noGrp="1"/>
          </p:cNvSpPr>
          <p:nvPr>
            <p:ph type="title"/>
          </p:nvPr>
        </p:nvSpPr>
        <p:spPr>
          <a:xfrm>
            <a:off x="426128" y="408372"/>
            <a:ext cx="8260672" cy="1039427"/>
          </a:xfrm>
        </p:spPr>
        <p:txBody>
          <a:bodyPr>
            <a:normAutofit/>
          </a:bodyPr>
          <a:lstStyle/>
          <a:p>
            <a:r>
              <a:rPr lang="zh-CN" altLang="en-US" sz="4400" b="1" dirty="0" smtClean="0">
                <a:solidFill>
                  <a:schemeClr val="tx1"/>
                </a:solidFill>
                <a:latin typeface="方正姚体" panose="02010601030101010101" pitchFamily="2" charset="-122"/>
                <a:ea typeface="方正姚体" panose="02010601030101010101" pitchFamily="2" charset="-122"/>
              </a:rPr>
              <a:t>四、房地产企业土地增值税征管</a:t>
            </a:r>
            <a:endParaRPr lang="zh-CN" altLang="en-US" sz="4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2" presetClass="entr" presetSubtype="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p:tgtEl>
                                          <p:spTgt spid="6"/>
                                        </p:tgtEl>
                                        <p:attrNameLst>
                                          <p:attrName>ppt_y</p:attrName>
                                        </p:attrNameLst>
                                      </p:cBhvr>
                                      <p:tavLst>
                                        <p:tav tm="0">
                                          <p:val>
                                            <p:strVal val="#ppt_y-#ppt_h*1.125000"/>
                                          </p:val>
                                        </p:tav>
                                        <p:tav tm="100000">
                                          <p:val>
                                            <p:strVal val="#ppt_y"/>
                                          </p:val>
                                        </p:tav>
                                      </p:tavLst>
                                    </p:anim>
                                    <p:animEffect transition="in" filter="wipe(down)">
                                      <p:cBhvr>
                                        <p:cTn id="18" dur="500"/>
                                        <p:tgtEl>
                                          <p:spTgt spid="6"/>
                                        </p:tgtEl>
                                      </p:cBhvr>
                                    </p:animEffect>
                                  </p:childTnLst>
                                </p:cTn>
                              </p:par>
                              <p:par>
                                <p:cTn id="19" presetID="12" presetClass="entr" presetSubtype="1"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p:tgtEl>
                                          <p:spTgt spid="9"/>
                                        </p:tgtEl>
                                        <p:attrNameLst>
                                          <p:attrName>ppt_y</p:attrName>
                                        </p:attrNameLst>
                                      </p:cBhvr>
                                      <p:tavLst>
                                        <p:tav tm="0">
                                          <p:val>
                                            <p:strVal val="#ppt_y-#ppt_h*1.125000"/>
                                          </p:val>
                                        </p:tav>
                                        <p:tav tm="100000">
                                          <p:val>
                                            <p:strVal val="#ppt_y"/>
                                          </p:val>
                                        </p:tav>
                                      </p:tavLst>
                                    </p:anim>
                                    <p:animEffect transition="in" filter="wipe(down)">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6" grpId="0" animBg="1"/>
      <p:bldP spid="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16" name="TextBox 15"/>
          <p:cNvSpPr txBox="1"/>
          <p:nvPr/>
        </p:nvSpPr>
        <p:spPr>
          <a:xfrm>
            <a:off x="0" y="1680020"/>
            <a:ext cx="9036496" cy="646331"/>
          </a:xfrm>
          <a:prstGeom prst="rect">
            <a:avLst/>
          </a:prstGeom>
          <a:noFill/>
        </p:spPr>
        <p:txBody>
          <a:bodyPr wrap="square" rtlCol="0">
            <a:spAutoFit/>
          </a:bodyPr>
          <a:lstStyle/>
          <a:p>
            <a:r>
              <a:rPr lang="zh-CN" altLang="en-US" sz="3600" b="1" dirty="0" smtClean="0">
                <a:latin typeface="方正姚体" panose="02010601030101010101" pitchFamily="2" charset="-122"/>
                <a:ea typeface="方正姚体" panose="02010601030101010101" pitchFamily="2" charset="-122"/>
              </a:rPr>
              <a:t>（四）土地增值税日常征管</a:t>
            </a:r>
            <a:r>
              <a:rPr lang="en-US" altLang="zh-CN" sz="3600" b="1" dirty="0" smtClean="0">
                <a:latin typeface="方正姚体" panose="02010601030101010101" pitchFamily="2" charset="-122"/>
                <a:ea typeface="方正姚体" panose="02010601030101010101" pitchFamily="2" charset="-122"/>
              </a:rPr>
              <a:t>—</a:t>
            </a:r>
            <a:r>
              <a:rPr lang="zh-CN" altLang="en-US" sz="3600" b="1" dirty="0" smtClean="0">
                <a:latin typeface="方正姚体" panose="02010601030101010101" pitchFamily="2" charset="-122"/>
                <a:ea typeface="方正姚体" panose="02010601030101010101" pitchFamily="2" charset="-122"/>
              </a:rPr>
              <a:t>土增清算</a:t>
            </a:r>
            <a:endParaRPr lang="zh-CN" altLang="en-US" sz="3600" b="1" dirty="0">
              <a:latin typeface="方正姚体" panose="02010601030101010101" pitchFamily="2" charset="-122"/>
              <a:ea typeface="方正姚体" panose="02010601030101010101" pitchFamily="2" charset="-122"/>
            </a:endParaRPr>
          </a:p>
        </p:txBody>
      </p:sp>
      <p:pic>
        <p:nvPicPr>
          <p:cNvPr id="24581" name="Picture 5"/>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23528" y="2293606"/>
            <a:ext cx="4297363" cy="1382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582"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3789040"/>
            <a:ext cx="5270500" cy="2932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圆角矩形 4"/>
          <p:cNvSpPr/>
          <p:nvPr/>
        </p:nvSpPr>
        <p:spPr>
          <a:xfrm>
            <a:off x="5004048" y="2326351"/>
            <a:ext cx="3816424" cy="1174657"/>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zh-CN" altLang="en-US" sz="2000" dirty="0" smtClean="0">
                <a:latin typeface="方正姚体" panose="02010601030101010101" pitchFamily="2" charset="-122"/>
                <a:ea typeface="方正姚体" panose="02010601030101010101" pitchFamily="2" charset="-122"/>
              </a:rPr>
              <a:t>        纳税人</a:t>
            </a:r>
            <a:r>
              <a:rPr lang="zh-CN" altLang="en-US" sz="2000" dirty="0">
                <a:latin typeface="方正姚体" panose="02010601030101010101" pitchFamily="2" charset="-122"/>
                <a:ea typeface="方正姚体" panose="02010601030101010101" pitchFamily="2" charset="-122"/>
              </a:rPr>
              <a:t>应当在</a:t>
            </a:r>
            <a:r>
              <a:rPr lang="zh-CN" altLang="en-US" sz="2000" b="1" u="sng" dirty="0">
                <a:latin typeface="方正姚体" panose="02010601030101010101" pitchFamily="2" charset="-122"/>
                <a:ea typeface="方正姚体" panose="02010601030101010101" pitchFamily="2" charset="-122"/>
              </a:rPr>
              <a:t>满足条件</a:t>
            </a:r>
            <a:r>
              <a:rPr lang="zh-CN" altLang="en-US" sz="2000" dirty="0">
                <a:latin typeface="方正姚体" panose="02010601030101010101" pitchFamily="2" charset="-122"/>
                <a:ea typeface="方正姚体" panose="02010601030101010101" pitchFamily="2" charset="-122"/>
              </a:rPr>
              <a:t>之日起</a:t>
            </a:r>
            <a:r>
              <a:rPr lang="en-US" altLang="zh-CN" sz="2000" b="1" u="sng" dirty="0">
                <a:latin typeface="方正姚体" panose="02010601030101010101" pitchFamily="2" charset="-122"/>
                <a:ea typeface="方正姚体" panose="02010601030101010101" pitchFamily="2" charset="-122"/>
              </a:rPr>
              <a:t>90</a:t>
            </a:r>
            <a:r>
              <a:rPr lang="zh-CN" altLang="en-US" sz="2000" b="1" u="sng" dirty="0">
                <a:latin typeface="方正姚体" panose="02010601030101010101" pitchFamily="2" charset="-122"/>
                <a:ea typeface="方正姚体" panose="02010601030101010101" pitchFamily="2" charset="-122"/>
              </a:rPr>
              <a:t>日内</a:t>
            </a:r>
            <a:r>
              <a:rPr lang="zh-CN" altLang="en-US" sz="2000" dirty="0">
                <a:latin typeface="方正姚体" panose="02010601030101010101" pitchFamily="2" charset="-122"/>
                <a:ea typeface="方正姚体" panose="02010601030101010101" pitchFamily="2" charset="-122"/>
              </a:rPr>
              <a:t>到主管税务机关办理清算手续。</a:t>
            </a:r>
            <a:endParaRPr lang="zh-CN" altLang="en-US" sz="2000" dirty="0">
              <a:latin typeface="方正姚体" panose="02010601030101010101" pitchFamily="2" charset="-122"/>
              <a:ea typeface="方正姚体" panose="02010601030101010101" pitchFamily="2" charset="-122"/>
            </a:endParaRPr>
          </a:p>
        </p:txBody>
      </p:sp>
      <p:sp>
        <p:nvSpPr>
          <p:cNvPr id="14" name="圆角矩形 13"/>
          <p:cNvSpPr/>
          <p:nvPr/>
        </p:nvSpPr>
        <p:spPr>
          <a:xfrm>
            <a:off x="5724128" y="3739080"/>
            <a:ext cx="3096344" cy="2858272"/>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zh-CN" altLang="en-US" sz="2000" dirty="0" smtClean="0">
                <a:latin typeface="方正姚体" panose="02010601030101010101" pitchFamily="2" charset="-122"/>
                <a:ea typeface="方正姚体" panose="02010601030101010101" pitchFamily="2" charset="-122"/>
              </a:rPr>
              <a:t>        由</a:t>
            </a:r>
            <a:r>
              <a:rPr lang="zh-CN" altLang="en-US" sz="2000" b="1" u="sng" dirty="0">
                <a:latin typeface="方正姚体" panose="02010601030101010101" pitchFamily="2" charset="-122"/>
                <a:ea typeface="方正姚体" panose="02010601030101010101" pitchFamily="2" charset="-122"/>
              </a:rPr>
              <a:t>主管税务机关确定是否进行清算</a:t>
            </a:r>
            <a:r>
              <a:rPr lang="zh-CN" altLang="en-US" sz="2000" dirty="0">
                <a:latin typeface="方正姚体" panose="02010601030101010101" pitchFamily="2" charset="-122"/>
                <a:ea typeface="方正姚体" panose="02010601030101010101" pitchFamily="2" charset="-122"/>
              </a:rPr>
              <a:t>；对于确定需要进行清算的项目，由</a:t>
            </a:r>
            <a:r>
              <a:rPr lang="zh-CN" altLang="en-US" sz="2000" b="1" u="sng" dirty="0">
                <a:latin typeface="方正姚体" panose="02010601030101010101" pitchFamily="2" charset="-122"/>
                <a:ea typeface="方正姚体" panose="02010601030101010101" pitchFamily="2" charset="-122"/>
              </a:rPr>
              <a:t>主管税务机关下达清算通知</a:t>
            </a:r>
            <a:r>
              <a:rPr lang="zh-CN" altLang="en-US" sz="2000" dirty="0">
                <a:latin typeface="方正姚体" panose="02010601030101010101" pitchFamily="2" charset="-122"/>
                <a:ea typeface="方正姚体" panose="02010601030101010101" pitchFamily="2" charset="-122"/>
              </a:rPr>
              <a:t>，纳税人应当在收到清算通知之日起</a:t>
            </a:r>
            <a:r>
              <a:rPr lang="en-US" altLang="zh-CN" sz="2000" b="1" u="sng" dirty="0">
                <a:latin typeface="方正姚体" panose="02010601030101010101" pitchFamily="2" charset="-122"/>
                <a:ea typeface="方正姚体" panose="02010601030101010101" pitchFamily="2" charset="-122"/>
              </a:rPr>
              <a:t>90</a:t>
            </a:r>
            <a:r>
              <a:rPr lang="zh-CN" altLang="en-US" sz="2000" b="1" u="sng" dirty="0">
                <a:latin typeface="方正姚体" panose="02010601030101010101" pitchFamily="2" charset="-122"/>
                <a:ea typeface="方正姚体" panose="02010601030101010101" pitchFamily="2" charset="-122"/>
              </a:rPr>
              <a:t>日内</a:t>
            </a:r>
            <a:r>
              <a:rPr lang="zh-CN" altLang="en-US" sz="2000" dirty="0">
                <a:latin typeface="方正姚体" panose="02010601030101010101" pitchFamily="2" charset="-122"/>
                <a:ea typeface="方正姚体" panose="02010601030101010101" pitchFamily="2" charset="-122"/>
              </a:rPr>
              <a:t>办理清算手续</a:t>
            </a:r>
            <a:endParaRPr lang="zh-CN" altLang="en-US" sz="2000" dirty="0">
              <a:latin typeface="方正姚体" panose="02010601030101010101" pitchFamily="2" charset="-122"/>
              <a:ea typeface="方正姚体" panose="02010601030101010101" pitchFamily="2" charset="-122"/>
            </a:endParaRPr>
          </a:p>
        </p:txBody>
      </p:sp>
      <p:sp>
        <p:nvSpPr>
          <p:cNvPr id="9" name="标题 1"/>
          <p:cNvSpPr>
            <a:spLocks noGrp="1"/>
          </p:cNvSpPr>
          <p:nvPr>
            <p:ph type="title"/>
          </p:nvPr>
        </p:nvSpPr>
        <p:spPr>
          <a:xfrm>
            <a:off x="426128" y="408372"/>
            <a:ext cx="8260672" cy="1039427"/>
          </a:xfrm>
        </p:spPr>
        <p:txBody>
          <a:bodyPr>
            <a:normAutofit/>
          </a:bodyPr>
          <a:lstStyle/>
          <a:p>
            <a:r>
              <a:rPr lang="zh-CN" altLang="en-US" sz="4400" b="1" dirty="0" smtClean="0">
                <a:solidFill>
                  <a:schemeClr val="tx1"/>
                </a:solidFill>
                <a:latin typeface="方正姚体" panose="02010601030101010101" pitchFamily="2" charset="-122"/>
                <a:ea typeface="方正姚体" panose="02010601030101010101" pitchFamily="2" charset="-122"/>
              </a:rPr>
              <a:t>四、房地产企业土地增值税征管</a:t>
            </a:r>
            <a:endParaRPr lang="zh-CN" altLang="en-US" sz="4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4581"/>
                                        </p:tgtEl>
                                        <p:attrNameLst>
                                          <p:attrName>style.visibility</p:attrName>
                                        </p:attrNameLst>
                                      </p:cBhvr>
                                      <p:to>
                                        <p:strVal val="visible"/>
                                      </p:to>
                                    </p:set>
                                    <p:anim calcmode="lin" valueType="num">
                                      <p:cBhvr additive="base">
                                        <p:cTn id="7" dur="1000" fill="hold"/>
                                        <p:tgtEl>
                                          <p:spTgt spid="24581"/>
                                        </p:tgtEl>
                                        <p:attrNameLst>
                                          <p:attrName>ppt_x</p:attrName>
                                        </p:attrNameLst>
                                      </p:cBhvr>
                                      <p:tavLst>
                                        <p:tav tm="0">
                                          <p:val>
                                            <p:strVal val="0-#ppt_w/2"/>
                                          </p:val>
                                        </p:tav>
                                        <p:tav tm="100000">
                                          <p:val>
                                            <p:strVal val="#ppt_x"/>
                                          </p:val>
                                        </p:tav>
                                      </p:tavLst>
                                    </p:anim>
                                    <p:anim calcmode="lin" valueType="num">
                                      <p:cBhvr additive="base">
                                        <p:cTn id="8" dur="1000" fill="hold"/>
                                        <p:tgtEl>
                                          <p:spTgt spid="24581"/>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10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1+#ppt_w/2"/>
                                          </p:val>
                                        </p:tav>
                                        <p:tav tm="100000">
                                          <p:val>
                                            <p:strVal val="#ppt_x"/>
                                          </p:val>
                                        </p:tav>
                                      </p:tavLst>
                                    </p:anim>
                                    <p:anim calcmode="lin" valueType="num">
                                      <p:cBhvr additive="base">
                                        <p:cTn id="12" dur="10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24582"/>
                                        </p:tgtEl>
                                        <p:attrNameLst>
                                          <p:attrName>style.visibility</p:attrName>
                                        </p:attrNameLst>
                                      </p:cBhvr>
                                      <p:to>
                                        <p:strVal val="visible"/>
                                      </p:to>
                                    </p:set>
                                    <p:anim calcmode="lin" valueType="num">
                                      <p:cBhvr additive="base">
                                        <p:cTn id="17" dur="1000" fill="hold"/>
                                        <p:tgtEl>
                                          <p:spTgt spid="24582"/>
                                        </p:tgtEl>
                                        <p:attrNameLst>
                                          <p:attrName>ppt_x</p:attrName>
                                        </p:attrNameLst>
                                      </p:cBhvr>
                                      <p:tavLst>
                                        <p:tav tm="0">
                                          <p:val>
                                            <p:strVal val="0-#ppt_w/2"/>
                                          </p:val>
                                        </p:tav>
                                        <p:tav tm="100000">
                                          <p:val>
                                            <p:strVal val="#ppt_x"/>
                                          </p:val>
                                        </p:tav>
                                      </p:tavLst>
                                    </p:anim>
                                    <p:anim calcmode="lin" valueType="num">
                                      <p:cBhvr additive="base">
                                        <p:cTn id="18" dur="1000" fill="hold"/>
                                        <p:tgtEl>
                                          <p:spTgt spid="24582"/>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100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1000" fill="hold"/>
                                        <p:tgtEl>
                                          <p:spTgt spid="14"/>
                                        </p:tgtEl>
                                        <p:attrNameLst>
                                          <p:attrName>ppt_x</p:attrName>
                                        </p:attrNameLst>
                                      </p:cBhvr>
                                      <p:tavLst>
                                        <p:tav tm="0">
                                          <p:val>
                                            <p:strVal val="1+#ppt_w/2"/>
                                          </p:val>
                                        </p:tav>
                                        <p:tav tm="100000">
                                          <p:val>
                                            <p:strVal val="#ppt_x"/>
                                          </p:val>
                                        </p:tav>
                                      </p:tavLst>
                                    </p:anim>
                                    <p:anim calcmode="lin" valueType="num">
                                      <p:cBhvr additive="base">
                                        <p:cTn id="22" dur="10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16" name="TextBox 15"/>
          <p:cNvSpPr txBox="1"/>
          <p:nvPr/>
        </p:nvSpPr>
        <p:spPr>
          <a:xfrm>
            <a:off x="0" y="1680020"/>
            <a:ext cx="9036496" cy="646331"/>
          </a:xfrm>
          <a:prstGeom prst="rect">
            <a:avLst/>
          </a:prstGeom>
          <a:noFill/>
        </p:spPr>
        <p:txBody>
          <a:bodyPr wrap="square" rtlCol="0">
            <a:spAutoFit/>
          </a:bodyPr>
          <a:lstStyle/>
          <a:p>
            <a:r>
              <a:rPr lang="zh-CN" altLang="en-US" sz="3600" b="1" dirty="0" smtClean="0">
                <a:latin typeface="方正姚体" panose="02010601030101010101" pitchFamily="2" charset="-122"/>
                <a:ea typeface="方正姚体" panose="02010601030101010101" pitchFamily="2" charset="-122"/>
              </a:rPr>
              <a:t>（四）土地增值税日常征管</a:t>
            </a:r>
            <a:r>
              <a:rPr lang="en-US" altLang="zh-CN" sz="3600" b="1" dirty="0" smtClean="0">
                <a:latin typeface="方正姚体" panose="02010601030101010101" pitchFamily="2" charset="-122"/>
                <a:ea typeface="方正姚体" panose="02010601030101010101" pitchFamily="2" charset="-122"/>
              </a:rPr>
              <a:t>—</a:t>
            </a:r>
            <a:r>
              <a:rPr lang="zh-CN" altLang="en-US" sz="3600" b="1" dirty="0" smtClean="0">
                <a:latin typeface="方正姚体" panose="02010601030101010101" pitchFamily="2" charset="-122"/>
                <a:ea typeface="方正姚体" panose="02010601030101010101" pitchFamily="2" charset="-122"/>
              </a:rPr>
              <a:t>土增清算</a:t>
            </a:r>
            <a:endParaRPr lang="zh-CN" altLang="en-US" sz="3600" b="1" dirty="0">
              <a:latin typeface="方正姚体" panose="02010601030101010101" pitchFamily="2" charset="-122"/>
              <a:ea typeface="方正姚体" panose="02010601030101010101" pitchFamily="2" charset="-122"/>
            </a:endParaRPr>
          </a:p>
        </p:txBody>
      </p:sp>
      <p:sp>
        <p:nvSpPr>
          <p:cNvPr id="3" name="圆角矩形 2"/>
          <p:cNvSpPr/>
          <p:nvPr/>
        </p:nvSpPr>
        <p:spPr>
          <a:xfrm>
            <a:off x="414712" y="2276872"/>
            <a:ext cx="8477767" cy="79208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zh-CN" altLang="en-US" sz="4000" dirty="0" smtClean="0">
                <a:latin typeface="方正姚体" panose="02010601030101010101" pitchFamily="2" charset="-122"/>
                <a:ea typeface="方正姚体" panose="02010601030101010101" pitchFamily="2" charset="-122"/>
              </a:rPr>
              <a:t>讨论一下核定征收</a:t>
            </a:r>
            <a:endParaRPr lang="zh-CN" altLang="en-US" sz="4000" dirty="0">
              <a:latin typeface="方正姚体" panose="02010601030101010101" pitchFamily="2" charset="-122"/>
              <a:ea typeface="方正姚体" panose="02010601030101010101" pitchFamily="2" charset="-122"/>
            </a:endParaRPr>
          </a:p>
        </p:txBody>
      </p:sp>
      <p:pic>
        <p:nvPicPr>
          <p:cNvPr id="25603" name="Picture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14713" y="3140968"/>
            <a:ext cx="6416005" cy="3579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圆角矩形 5"/>
          <p:cNvSpPr/>
          <p:nvPr/>
        </p:nvSpPr>
        <p:spPr>
          <a:xfrm>
            <a:off x="6830718" y="3140968"/>
            <a:ext cx="2061762" cy="792088"/>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CN" altLang="en-US" sz="2000" dirty="0">
                <a:latin typeface="方正姚体" panose="02010601030101010101" pitchFamily="2" charset="-122"/>
                <a:ea typeface="方正姚体" panose="02010601030101010101" pitchFamily="2" charset="-122"/>
              </a:rPr>
              <a:t>国税发</a:t>
            </a:r>
            <a:r>
              <a:rPr lang="en-US" altLang="zh-CN" sz="2000" dirty="0">
                <a:latin typeface="方正姚体" panose="02010601030101010101" pitchFamily="2" charset="-122"/>
                <a:ea typeface="方正姚体" panose="02010601030101010101" pitchFamily="2" charset="-122"/>
              </a:rPr>
              <a:t>[2006]187</a:t>
            </a:r>
            <a:r>
              <a:rPr lang="zh-CN" altLang="en-US" sz="2000" dirty="0">
                <a:latin typeface="方正姚体" panose="02010601030101010101" pitchFamily="2" charset="-122"/>
                <a:ea typeface="方正姚体" panose="02010601030101010101" pitchFamily="2" charset="-122"/>
              </a:rPr>
              <a:t>号</a:t>
            </a:r>
            <a:endParaRPr lang="zh-CN" altLang="en-US" sz="2000" dirty="0">
              <a:latin typeface="方正姚体" panose="02010601030101010101" pitchFamily="2" charset="-122"/>
              <a:ea typeface="方正姚体" panose="02010601030101010101" pitchFamily="2" charset="-122"/>
            </a:endParaRPr>
          </a:p>
        </p:txBody>
      </p:sp>
      <p:sp>
        <p:nvSpPr>
          <p:cNvPr id="7" name="圆角矩形 6"/>
          <p:cNvSpPr/>
          <p:nvPr/>
        </p:nvSpPr>
        <p:spPr>
          <a:xfrm>
            <a:off x="6830718" y="4005064"/>
            <a:ext cx="2061762" cy="2643888"/>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r>
              <a:rPr lang="zh-CN" altLang="en-US" dirty="0" smtClean="0">
                <a:latin typeface="方正姚体" panose="02010601030101010101" pitchFamily="2" charset="-122"/>
                <a:ea typeface="方正姚体" panose="02010601030101010101" pitchFamily="2" charset="-122"/>
              </a:rPr>
              <a:t>        税务机关</a:t>
            </a:r>
            <a:r>
              <a:rPr lang="zh-CN" altLang="en-US" dirty="0">
                <a:latin typeface="方正姚体" panose="02010601030101010101" pitchFamily="2" charset="-122"/>
                <a:ea typeface="方正姚体" panose="02010601030101010101" pitchFamily="2" charset="-122"/>
              </a:rPr>
              <a:t>可以参照与其开发规模和收入水平相近的当地企业的土地增值税税负情况，</a:t>
            </a:r>
            <a:r>
              <a:rPr lang="zh-CN" altLang="en-US" b="1" u="sng" dirty="0">
                <a:latin typeface="方正姚体" panose="02010601030101010101" pitchFamily="2" charset="-122"/>
                <a:ea typeface="方正姚体" panose="02010601030101010101" pitchFamily="2" charset="-122"/>
              </a:rPr>
              <a:t>按不低于预征率的征收率核定</a:t>
            </a:r>
            <a:r>
              <a:rPr lang="zh-CN" altLang="en-US" dirty="0">
                <a:latin typeface="方正姚体" panose="02010601030101010101" pitchFamily="2" charset="-122"/>
                <a:ea typeface="方正姚体" panose="02010601030101010101" pitchFamily="2" charset="-122"/>
              </a:rPr>
              <a:t>征收土地增值税</a:t>
            </a:r>
            <a:endParaRPr lang="zh-CN" altLang="en-US" dirty="0">
              <a:latin typeface="方正姚体" panose="02010601030101010101" pitchFamily="2" charset="-122"/>
              <a:ea typeface="方正姚体" panose="02010601030101010101" pitchFamily="2" charset="-122"/>
            </a:endParaRPr>
          </a:p>
        </p:txBody>
      </p:sp>
      <p:sp>
        <p:nvSpPr>
          <p:cNvPr id="9" name="标题 1"/>
          <p:cNvSpPr>
            <a:spLocks noGrp="1"/>
          </p:cNvSpPr>
          <p:nvPr>
            <p:ph type="title"/>
          </p:nvPr>
        </p:nvSpPr>
        <p:spPr>
          <a:xfrm>
            <a:off x="426128" y="408372"/>
            <a:ext cx="8260672" cy="1039427"/>
          </a:xfrm>
        </p:spPr>
        <p:txBody>
          <a:bodyPr>
            <a:normAutofit/>
          </a:bodyPr>
          <a:lstStyle/>
          <a:p>
            <a:r>
              <a:rPr lang="zh-CN" altLang="en-US" sz="4400" b="1" dirty="0" smtClean="0">
                <a:solidFill>
                  <a:schemeClr val="tx1"/>
                </a:solidFill>
                <a:latin typeface="方正姚体" panose="02010601030101010101" pitchFamily="2" charset="-122"/>
                <a:ea typeface="方正姚体" panose="02010601030101010101" pitchFamily="2" charset="-122"/>
              </a:rPr>
              <a:t>四、房地产企业土地增值税征管</a:t>
            </a:r>
            <a:endParaRPr lang="zh-CN" altLang="en-US" sz="4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25603"/>
                                        </p:tgtEl>
                                        <p:attrNameLst>
                                          <p:attrName>style.visibility</p:attrName>
                                        </p:attrNameLst>
                                      </p:cBhvr>
                                      <p:to>
                                        <p:strVal val="visible"/>
                                      </p:to>
                                    </p:set>
                                    <p:anim calcmode="lin" valueType="num">
                                      <p:cBhvr additive="base">
                                        <p:cTn id="13" dur="500"/>
                                        <p:tgtEl>
                                          <p:spTgt spid="25603"/>
                                        </p:tgtEl>
                                        <p:attrNameLst>
                                          <p:attrName>ppt_y</p:attrName>
                                        </p:attrNameLst>
                                      </p:cBhvr>
                                      <p:tavLst>
                                        <p:tav tm="0">
                                          <p:val>
                                            <p:strVal val="#ppt_y+#ppt_h*1.125000"/>
                                          </p:val>
                                        </p:tav>
                                        <p:tav tm="100000">
                                          <p:val>
                                            <p:strVal val="#ppt_y"/>
                                          </p:val>
                                        </p:tav>
                                      </p:tavLst>
                                    </p:anim>
                                    <p:animEffect transition="in" filter="wipe(up)">
                                      <p:cBhvr>
                                        <p:cTn id="14" dur="500"/>
                                        <p:tgtEl>
                                          <p:spTgt spid="25603"/>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1"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p:tgtEl>
                                          <p:spTgt spid="6"/>
                                        </p:tgtEl>
                                        <p:attrNameLst>
                                          <p:attrName>ppt_y</p:attrName>
                                        </p:attrNameLst>
                                      </p:cBhvr>
                                      <p:tavLst>
                                        <p:tav tm="0">
                                          <p:val>
                                            <p:strVal val="#ppt_y-#ppt_h*1.125000"/>
                                          </p:val>
                                        </p:tav>
                                        <p:tav tm="100000">
                                          <p:val>
                                            <p:strVal val="#ppt_y"/>
                                          </p:val>
                                        </p:tav>
                                      </p:tavLst>
                                    </p:anim>
                                    <p:animEffect transition="in" filter="wipe(down)">
                                      <p:cBhvr>
                                        <p:cTn id="20" dur="500"/>
                                        <p:tgtEl>
                                          <p:spTgt spid="6"/>
                                        </p:tgtEl>
                                      </p:cBhvr>
                                    </p:animEffect>
                                  </p:childTnLst>
                                </p:cTn>
                              </p:par>
                              <p:par>
                                <p:cTn id="21" presetID="12" presetClass="entr" presetSubtype="1"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p:tgtEl>
                                          <p:spTgt spid="7"/>
                                        </p:tgtEl>
                                        <p:attrNameLst>
                                          <p:attrName>ppt_y</p:attrName>
                                        </p:attrNameLst>
                                      </p:cBhvr>
                                      <p:tavLst>
                                        <p:tav tm="0">
                                          <p:val>
                                            <p:strVal val="#ppt_y-#ppt_h*1.125000"/>
                                          </p:val>
                                        </p:tav>
                                        <p:tav tm="100000">
                                          <p:val>
                                            <p:strVal val="#ppt_y"/>
                                          </p:val>
                                        </p:tav>
                                      </p:tavLst>
                                    </p:anim>
                                    <p:animEffect transition="in" filter="wipe(down)">
                                      <p:cBhvr>
                                        <p:cTn id="2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7"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16" name="TextBox 15"/>
          <p:cNvSpPr txBox="1"/>
          <p:nvPr/>
        </p:nvSpPr>
        <p:spPr>
          <a:xfrm>
            <a:off x="0" y="1680020"/>
            <a:ext cx="9036496" cy="646331"/>
          </a:xfrm>
          <a:prstGeom prst="rect">
            <a:avLst/>
          </a:prstGeom>
          <a:noFill/>
        </p:spPr>
        <p:txBody>
          <a:bodyPr wrap="square" rtlCol="0">
            <a:spAutoFit/>
          </a:bodyPr>
          <a:lstStyle/>
          <a:p>
            <a:r>
              <a:rPr lang="zh-CN" altLang="en-US" sz="3600" b="1" dirty="0" smtClean="0">
                <a:latin typeface="方正姚体" panose="02010601030101010101" pitchFamily="2" charset="-122"/>
                <a:ea typeface="方正姚体" panose="02010601030101010101" pitchFamily="2" charset="-122"/>
              </a:rPr>
              <a:t>（四）土地增值税日常征管</a:t>
            </a:r>
            <a:r>
              <a:rPr lang="en-US" altLang="zh-CN" sz="3600" b="1" dirty="0" smtClean="0">
                <a:latin typeface="方正姚体" panose="02010601030101010101" pitchFamily="2" charset="-122"/>
                <a:ea typeface="方正姚体" panose="02010601030101010101" pitchFamily="2" charset="-122"/>
              </a:rPr>
              <a:t>—</a:t>
            </a:r>
            <a:r>
              <a:rPr lang="zh-CN" altLang="en-US" sz="3600" b="1" dirty="0" smtClean="0">
                <a:latin typeface="方正姚体" panose="02010601030101010101" pitchFamily="2" charset="-122"/>
                <a:ea typeface="方正姚体" panose="02010601030101010101" pitchFamily="2" charset="-122"/>
              </a:rPr>
              <a:t>土增清算</a:t>
            </a:r>
            <a:endParaRPr lang="zh-CN" altLang="en-US" sz="3600" b="1" dirty="0">
              <a:latin typeface="方正姚体" panose="02010601030101010101" pitchFamily="2" charset="-122"/>
              <a:ea typeface="方正姚体" panose="02010601030101010101" pitchFamily="2" charset="-122"/>
            </a:endParaRPr>
          </a:p>
        </p:txBody>
      </p:sp>
      <p:sp>
        <p:nvSpPr>
          <p:cNvPr id="3" name="圆角矩形 2"/>
          <p:cNvSpPr/>
          <p:nvPr/>
        </p:nvSpPr>
        <p:spPr>
          <a:xfrm>
            <a:off x="414712" y="2276872"/>
            <a:ext cx="8261743" cy="79208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zh-CN" altLang="en-US" sz="4000" dirty="0" smtClean="0">
                <a:latin typeface="方正姚体" panose="02010601030101010101" pitchFamily="2" charset="-122"/>
                <a:ea typeface="方正姚体" panose="02010601030101010101" pitchFamily="2" charset="-122"/>
              </a:rPr>
              <a:t>继续讨论核定征收</a:t>
            </a:r>
            <a:endParaRPr lang="zh-CN" altLang="en-US" sz="4000" dirty="0">
              <a:latin typeface="方正姚体" panose="02010601030101010101" pitchFamily="2" charset="-122"/>
              <a:ea typeface="方正姚体" panose="02010601030101010101" pitchFamily="2" charset="-122"/>
            </a:endParaRPr>
          </a:p>
        </p:txBody>
      </p:sp>
      <p:sp>
        <p:nvSpPr>
          <p:cNvPr id="6" name="圆角矩形 5"/>
          <p:cNvSpPr/>
          <p:nvPr/>
        </p:nvSpPr>
        <p:spPr>
          <a:xfrm>
            <a:off x="414714" y="3140968"/>
            <a:ext cx="8261742" cy="792088"/>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zh-CN" sz="2400" dirty="0" smtClean="0">
                <a:latin typeface="方正姚体" panose="02010601030101010101" pitchFamily="2" charset="-122"/>
                <a:ea typeface="方正姚体" panose="02010601030101010101" pitchFamily="2" charset="-122"/>
              </a:rPr>
              <a:t>《</a:t>
            </a:r>
            <a:r>
              <a:rPr lang="zh-CN" altLang="en-US" sz="2400" dirty="0">
                <a:latin typeface="方正姚体" panose="02010601030101010101" pitchFamily="2" charset="-122"/>
                <a:ea typeface="方正姚体" panose="02010601030101010101" pitchFamily="2" charset="-122"/>
              </a:rPr>
              <a:t>国家税务总局关于加强土地增值税征管工作的通知</a:t>
            </a:r>
            <a:r>
              <a:rPr lang="en-US" altLang="zh-CN" sz="2400" dirty="0" smtClean="0">
                <a:latin typeface="方正姚体" panose="02010601030101010101" pitchFamily="2" charset="-122"/>
                <a:ea typeface="方正姚体" panose="02010601030101010101" pitchFamily="2" charset="-122"/>
              </a:rPr>
              <a:t>》</a:t>
            </a:r>
            <a:endParaRPr lang="zh-CN" altLang="en-US" sz="2400" dirty="0">
              <a:latin typeface="方正姚体" panose="02010601030101010101" pitchFamily="2" charset="-122"/>
              <a:ea typeface="方正姚体" panose="02010601030101010101" pitchFamily="2" charset="-122"/>
            </a:endParaRPr>
          </a:p>
          <a:p>
            <a:pPr algn="ctr"/>
            <a:r>
              <a:rPr lang="zh-CN" altLang="en-US" sz="2400" dirty="0">
                <a:latin typeface="方正姚体" panose="02010601030101010101" pitchFamily="2" charset="-122"/>
                <a:ea typeface="方正姚体" panose="02010601030101010101" pitchFamily="2" charset="-122"/>
              </a:rPr>
              <a:t>国税发</a:t>
            </a:r>
            <a:r>
              <a:rPr lang="en-US" altLang="zh-CN" sz="2400" dirty="0">
                <a:latin typeface="方正姚体" panose="02010601030101010101" pitchFamily="2" charset="-122"/>
                <a:ea typeface="方正姚体" panose="02010601030101010101" pitchFamily="2" charset="-122"/>
              </a:rPr>
              <a:t>[2010]53</a:t>
            </a:r>
            <a:r>
              <a:rPr lang="zh-CN" altLang="en-US" sz="2400" dirty="0">
                <a:latin typeface="方正姚体" panose="02010601030101010101" pitchFamily="2" charset="-122"/>
                <a:ea typeface="方正姚体" panose="02010601030101010101" pitchFamily="2" charset="-122"/>
              </a:rPr>
              <a:t>号</a:t>
            </a:r>
            <a:endParaRPr lang="zh-CN" altLang="en-US" sz="2400" dirty="0">
              <a:latin typeface="方正姚体" panose="02010601030101010101" pitchFamily="2" charset="-122"/>
              <a:ea typeface="方正姚体" panose="02010601030101010101" pitchFamily="2" charset="-122"/>
            </a:endParaRPr>
          </a:p>
        </p:txBody>
      </p:sp>
      <p:sp>
        <p:nvSpPr>
          <p:cNvPr id="7" name="圆角矩形 6"/>
          <p:cNvSpPr/>
          <p:nvPr/>
        </p:nvSpPr>
        <p:spPr>
          <a:xfrm>
            <a:off x="414714" y="4005064"/>
            <a:ext cx="8261742" cy="2643888"/>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r>
              <a:rPr lang="zh-CN" altLang="en-US" sz="2000" dirty="0" smtClean="0">
                <a:latin typeface="方正姚体" panose="02010601030101010101" pitchFamily="2" charset="-122"/>
                <a:ea typeface="方正姚体" panose="02010601030101010101" pitchFamily="2" charset="-122"/>
              </a:rPr>
              <a:t>        核定</a:t>
            </a:r>
            <a:r>
              <a:rPr lang="zh-CN" altLang="en-US" sz="2000" dirty="0">
                <a:latin typeface="方正姚体" panose="02010601030101010101" pitchFamily="2" charset="-122"/>
                <a:ea typeface="方正姚体" panose="02010601030101010101" pitchFamily="2" charset="-122"/>
              </a:rPr>
              <a:t>征收必须严格依照税收法律法规规定的条件进行，任何单位和个人不得擅自扩大核定征收范围，严禁在清算中出现“以核定为主、一核了之”、“求快图省”的做法。凡擅自将核定征收作为本地区土地增值税清算主要方式的，必须立即纠正。对确需核定征收的，要严格按照税收法律法规的要求，从严、从高确定核定征收率。为了规范核定工作，</a:t>
            </a:r>
            <a:r>
              <a:rPr lang="zh-CN" altLang="en-US" sz="2000" b="1" u="sng" dirty="0">
                <a:latin typeface="方正姚体" panose="02010601030101010101" pitchFamily="2" charset="-122"/>
                <a:ea typeface="方正姚体" panose="02010601030101010101" pitchFamily="2" charset="-122"/>
              </a:rPr>
              <a:t>核定征收率原则上不得低于</a:t>
            </a:r>
            <a:r>
              <a:rPr lang="en-US" altLang="zh-CN" sz="2000" b="1" u="sng" dirty="0">
                <a:latin typeface="方正姚体" panose="02010601030101010101" pitchFamily="2" charset="-122"/>
                <a:ea typeface="方正姚体" panose="02010601030101010101" pitchFamily="2" charset="-122"/>
              </a:rPr>
              <a:t>5%</a:t>
            </a:r>
            <a:r>
              <a:rPr lang="zh-CN" altLang="en-US" sz="2000" dirty="0">
                <a:latin typeface="方正姚体" panose="02010601030101010101" pitchFamily="2" charset="-122"/>
                <a:ea typeface="方正姚体" panose="02010601030101010101" pitchFamily="2" charset="-122"/>
              </a:rPr>
              <a:t>，各省级税务机关要结合本地实际，区分不同房地产类型制定核定征收率。</a:t>
            </a:r>
            <a:endParaRPr lang="zh-CN" altLang="en-US" sz="2000" dirty="0">
              <a:latin typeface="方正姚体" panose="02010601030101010101" pitchFamily="2" charset="-122"/>
              <a:ea typeface="方正姚体" panose="02010601030101010101" pitchFamily="2" charset="-122"/>
            </a:endParaRPr>
          </a:p>
        </p:txBody>
      </p:sp>
      <p:sp>
        <p:nvSpPr>
          <p:cNvPr id="8" name="标题 1"/>
          <p:cNvSpPr>
            <a:spLocks noGrp="1"/>
          </p:cNvSpPr>
          <p:nvPr>
            <p:ph type="title"/>
          </p:nvPr>
        </p:nvSpPr>
        <p:spPr>
          <a:xfrm>
            <a:off x="426128" y="408372"/>
            <a:ext cx="8260672" cy="1039427"/>
          </a:xfrm>
        </p:spPr>
        <p:txBody>
          <a:bodyPr>
            <a:normAutofit/>
          </a:bodyPr>
          <a:lstStyle/>
          <a:p>
            <a:r>
              <a:rPr lang="zh-CN" altLang="en-US" sz="4400" b="1" dirty="0" smtClean="0">
                <a:solidFill>
                  <a:schemeClr val="tx1"/>
                </a:solidFill>
                <a:latin typeface="方正姚体" panose="02010601030101010101" pitchFamily="2" charset="-122"/>
                <a:ea typeface="方正姚体" panose="02010601030101010101" pitchFamily="2" charset="-122"/>
              </a:rPr>
              <a:t>四、房地产企业土地增值税征管</a:t>
            </a:r>
            <a:endParaRPr lang="zh-CN" altLang="en-US" sz="4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1"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p:tgtEl>
                                          <p:spTgt spid="6"/>
                                        </p:tgtEl>
                                        <p:attrNameLst>
                                          <p:attrName>ppt_y</p:attrName>
                                        </p:attrNameLst>
                                      </p:cBhvr>
                                      <p:tavLst>
                                        <p:tav tm="0">
                                          <p:val>
                                            <p:strVal val="#ppt_y-#ppt_h*1.125000"/>
                                          </p:val>
                                        </p:tav>
                                        <p:tav tm="100000">
                                          <p:val>
                                            <p:strVal val="#ppt_y"/>
                                          </p:val>
                                        </p:tav>
                                      </p:tavLst>
                                    </p:anim>
                                    <p:animEffect transition="in" filter="wipe(down)">
                                      <p:cBhvr>
                                        <p:cTn id="14" dur="500"/>
                                        <p:tgtEl>
                                          <p:spTgt spid="6"/>
                                        </p:tgtEl>
                                      </p:cBhvr>
                                    </p:animEffect>
                                  </p:childTnLst>
                                </p:cTn>
                              </p:par>
                              <p:par>
                                <p:cTn id="15" presetID="12" presetClass="entr" presetSubtype="1"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p:tgtEl>
                                          <p:spTgt spid="7"/>
                                        </p:tgtEl>
                                        <p:attrNameLst>
                                          <p:attrName>ppt_y</p:attrName>
                                        </p:attrNameLst>
                                      </p:cBhvr>
                                      <p:tavLst>
                                        <p:tav tm="0">
                                          <p:val>
                                            <p:strVal val="#ppt_y-#ppt_h*1.125000"/>
                                          </p:val>
                                        </p:tav>
                                        <p:tav tm="100000">
                                          <p:val>
                                            <p:strVal val="#ppt_y"/>
                                          </p:val>
                                        </p:tav>
                                      </p:tavLst>
                                    </p:anim>
                                    <p:animEffect transition="in" filter="wipe(down)">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7"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16" name="TextBox 15"/>
          <p:cNvSpPr txBox="1"/>
          <p:nvPr/>
        </p:nvSpPr>
        <p:spPr>
          <a:xfrm>
            <a:off x="0" y="1680020"/>
            <a:ext cx="9036496" cy="646331"/>
          </a:xfrm>
          <a:prstGeom prst="rect">
            <a:avLst/>
          </a:prstGeom>
          <a:noFill/>
        </p:spPr>
        <p:txBody>
          <a:bodyPr wrap="square" rtlCol="0">
            <a:spAutoFit/>
          </a:bodyPr>
          <a:lstStyle/>
          <a:p>
            <a:r>
              <a:rPr lang="zh-CN" altLang="en-US" sz="3600" b="1" dirty="0" smtClean="0">
                <a:latin typeface="方正姚体" panose="02010601030101010101" pitchFamily="2" charset="-122"/>
                <a:ea typeface="方正姚体" panose="02010601030101010101" pitchFamily="2" charset="-122"/>
              </a:rPr>
              <a:t>（四）土地增值税日常征管</a:t>
            </a:r>
            <a:r>
              <a:rPr lang="en-US" altLang="zh-CN" sz="3600" b="1" dirty="0" smtClean="0">
                <a:latin typeface="方正姚体" panose="02010601030101010101" pitchFamily="2" charset="-122"/>
                <a:ea typeface="方正姚体" panose="02010601030101010101" pitchFamily="2" charset="-122"/>
              </a:rPr>
              <a:t>—</a:t>
            </a:r>
            <a:r>
              <a:rPr lang="zh-CN" altLang="en-US" sz="3600" b="1" dirty="0" smtClean="0">
                <a:latin typeface="方正姚体" panose="02010601030101010101" pitchFamily="2" charset="-122"/>
                <a:ea typeface="方正姚体" panose="02010601030101010101" pitchFamily="2" charset="-122"/>
              </a:rPr>
              <a:t>土增清算</a:t>
            </a:r>
            <a:endParaRPr lang="zh-CN" altLang="en-US" sz="3600" b="1" dirty="0">
              <a:latin typeface="方正姚体" panose="02010601030101010101" pitchFamily="2" charset="-122"/>
              <a:ea typeface="方正姚体" panose="02010601030101010101" pitchFamily="2" charset="-122"/>
            </a:endParaRPr>
          </a:p>
        </p:txBody>
      </p:sp>
      <p:sp>
        <p:nvSpPr>
          <p:cNvPr id="3" name="圆角矩形 2"/>
          <p:cNvSpPr/>
          <p:nvPr/>
        </p:nvSpPr>
        <p:spPr>
          <a:xfrm>
            <a:off x="414712" y="2276872"/>
            <a:ext cx="8261743" cy="79208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zh-CN" altLang="en-US" sz="4000" dirty="0" smtClean="0">
                <a:latin typeface="方正姚体" panose="02010601030101010101" pitchFamily="2" charset="-122"/>
                <a:ea typeface="方正姚体" panose="02010601030101010101" pitchFamily="2" charset="-122"/>
              </a:rPr>
              <a:t>继续讨论核定征收</a:t>
            </a:r>
            <a:endParaRPr lang="zh-CN" altLang="en-US" sz="4000" dirty="0">
              <a:latin typeface="方正姚体" panose="02010601030101010101" pitchFamily="2" charset="-122"/>
              <a:ea typeface="方正姚体" panose="02010601030101010101" pitchFamily="2" charset="-122"/>
            </a:endParaRPr>
          </a:p>
        </p:txBody>
      </p:sp>
      <p:sp>
        <p:nvSpPr>
          <p:cNvPr id="6" name="圆角矩形 5"/>
          <p:cNvSpPr/>
          <p:nvPr/>
        </p:nvSpPr>
        <p:spPr>
          <a:xfrm>
            <a:off x="414714" y="3140968"/>
            <a:ext cx="8261742" cy="792088"/>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zh-CN" sz="2400" dirty="0" smtClean="0">
                <a:latin typeface="方正姚体" panose="02010601030101010101" pitchFamily="2" charset="-122"/>
                <a:ea typeface="方正姚体" panose="02010601030101010101" pitchFamily="2" charset="-122"/>
              </a:rPr>
              <a:t>《</a:t>
            </a:r>
            <a:r>
              <a:rPr lang="zh-CN" altLang="en-US" sz="2400" dirty="0" smtClean="0">
                <a:latin typeface="方正姚体" panose="02010601030101010101" pitchFamily="2" charset="-122"/>
                <a:ea typeface="方正姚体" panose="02010601030101010101" pitchFamily="2" charset="-122"/>
              </a:rPr>
              <a:t>土地增值税清算管理规程</a:t>
            </a:r>
            <a:r>
              <a:rPr lang="en-US" altLang="zh-CN" sz="2400" dirty="0" smtClean="0">
                <a:latin typeface="方正姚体" panose="02010601030101010101" pitchFamily="2" charset="-122"/>
                <a:ea typeface="方正姚体" panose="02010601030101010101" pitchFamily="2" charset="-122"/>
              </a:rPr>
              <a:t>》</a:t>
            </a:r>
            <a:endParaRPr lang="zh-CN" altLang="en-US" sz="2400" dirty="0">
              <a:latin typeface="方正姚体" panose="02010601030101010101" pitchFamily="2" charset="-122"/>
              <a:ea typeface="方正姚体" panose="02010601030101010101" pitchFamily="2" charset="-122"/>
            </a:endParaRPr>
          </a:p>
          <a:p>
            <a:pPr algn="ctr"/>
            <a:r>
              <a:rPr lang="zh-CN" altLang="en-US" sz="2400" dirty="0">
                <a:latin typeface="方正姚体" panose="02010601030101010101" pitchFamily="2" charset="-122"/>
                <a:ea typeface="方正姚体" panose="02010601030101010101" pitchFamily="2" charset="-122"/>
              </a:rPr>
              <a:t>国税发</a:t>
            </a:r>
            <a:r>
              <a:rPr lang="en-US" altLang="zh-CN" sz="2400" dirty="0">
                <a:latin typeface="方正姚体" panose="02010601030101010101" pitchFamily="2" charset="-122"/>
                <a:ea typeface="方正姚体" panose="02010601030101010101" pitchFamily="2" charset="-122"/>
              </a:rPr>
              <a:t>[2009]91</a:t>
            </a:r>
            <a:r>
              <a:rPr lang="zh-CN" altLang="en-US" sz="2400" dirty="0">
                <a:latin typeface="方正姚体" panose="02010601030101010101" pitchFamily="2" charset="-122"/>
                <a:ea typeface="方正姚体" panose="02010601030101010101" pitchFamily="2" charset="-122"/>
              </a:rPr>
              <a:t>号</a:t>
            </a:r>
            <a:endParaRPr lang="zh-CN" altLang="en-US" sz="2400" dirty="0">
              <a:latin typeface="方正姚体" panose="02010601030101010101" pitchFamily="2" charset="-122"/>
              <a:ea typeface="方正姚体" panose="02010601030101010101" pitchFamily="2" charset="-122"/>
            </a:endParaRPr>
          </a:p>
        </p:txBody>
      </p:sp>
      <p:sp>
        <p:nvSpPr>
          <p:cNvPr id="7" name="圆角矩形 6"/>
          <p:cNvSpPr/>
          <p:nvPr/>
        </p:nvSpPr>
        <p:spPr>
          <a:xfrm>
            <a:off x="3635895" y="4005064"/>
            <a:ext cx="5040559" cy="2643888"/>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r>
              <a:rPr lang="zh-CN" altLang="en-US" sz="2400" dirty="0" smtClean="0">
                <a:latin typeface="方正姚体" panose="02010601030101010101" pitchFamily="2" charset="-122"/>
                <a:ea typeface="方正姚体" panose="02010601030101010101" pitchFamily="2" charset="-122"/>
              </a:rPr>
              <a:t>        由</a:t>
            </a:r>
            <a:r>
              <a:rPr lang="zh-CN" altLang="en-US" sz="2400" b="1" u="sng" dirty="0">
                <a:latin typeface="方正姚体" panose="02010601030101010101" pitchFamily="2" charset="-122"/>
                <a:ea typeface="方正姚体" panose="02010601030101010101" pitchFamily="2" charset="-122"/>
              </a:rPr>
              <a:t>主管税务机关发出核定征收的税务事项告知书</a:t>
            </a:r>
            <a:r>
              <a:rPr lang="zh-CN" altLang="en-US" sz="2400" dirty="0">
                <a:latin typeface="方正姚体" panose="02010601030101010101" pitchFamily="2" charset="-122"/>
                <a:ea typeface="方正姚体" panose="02010601030101010101" pitchFamily="2" charset="-122"/>
              </a:rPr>
              <a:t>后，税务人员对房地产项目开展土地增值税核定征收核查，经主管税务机关审核合议，通知纳税人申报缴纳应补缴税款或办理退税。 </a:t>
            </a:r>
            <a:endParaRPr lang="zh-CN" altLang="en-US" sz="2400" dirty="0">
              <a:latin typeface="方正姚体" panose="02010601030101010101" pitchFamily="2" charset="-122"/>
              <a:ea typeface="方正姚体" panose="02010601030101010101" pitchFamily="2" charset="-122"/>
            </a:endParaRPr>
          </a:p>
        </p:txBody>
      </p:sp>
      <p:sp>
        <p:nvSpPr>
          <p:cNvPr id="8" name="圆角矩形 7"/>
          <p:cNvSpPr/>
          <p:nvPr/>
        </p:nvSpPr>
        <p:spPr>
          <a:xfrm>
            <a:off x="414714" y="4005064"/>
            <a:ext cx="3077166" cy="2643888"/>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3600" dirty="0" smtClean="0">
                <a:latin typeface="方正姚体" panose="02010601030101010101" pitchFamily="2" charset="-122"/>
                <a:ea typeface="方正姚体" panose="02010601030101010101" pitchFamily="2" charset="-122"/>
              </a:rPr>
              <a:t>核定征收</a:t>
            </a:r>
            <a:endParaRPr lang="en-US" altLang="zh-CN" sz="3600" dirty="0" smtClean="0">
              <a:latin typeface="方正姚体" panose="02010601030101010101" pitchFamily="2" charset="-122"/>
              <a:ea typeface="方正姚体" panose="02010601030101010101" pitchFamily="2" charset="-122"/>
            </a:endParaRPr>
          </a:p>
          <a:p>
            <a:pPr algn="ctr"/>
            <a:r>
              <a:rPr lang="zh-CN" altLang="en-US" sz="3600" dirty="0" smtClean="0">
                <a:latin typeface="方正姚体" panose="02010601030101010101" pitchFamily="2" charset="-122"/>
                <a:ea typeface="方正姚体" panose="02010601030101010101" pitchFamily="2" charset="-122"/>
              </a:rPr>
              <a:t>由谁发起？</a:t>
            </a:r>
            <a:endParaRPr lang="zh-CN" altLang="en-US" sz="3600" dirty="0">
              <a:latin typeface="方正姚体" panose="02010601030101010101" pitchFamily="2" charset="-122"/>
              <a:ea typeface="方正姚体" panose="02010601030101010101" pitchFamily="2" charset="-122"/>
            </a:endParaRPr>
          </a:p>
        </p:txBody>
      </p:sp>
      <p:sp>
        <p:nvSpPr>
          <p:cNvPr id="9" name="标题 1"/>
          <p:cNvSpPr>
            <a:spLocks noGrp="1"/>
          </p:cNvSpPr>
          <p:nvPr>
            <p:ph type="title"/>
          </p:nvPr>
        </p:nvSpPr>
        <p:spPr>
          <a:xfrm>
            <a:off x="426128" y="408372"/>
            <a:ext cx="8260672" cy="1039427"/>
          </a:xfrm>
        </p:spPr>
        <p:txBody>
          <a:bodyPr>
            <a:normAutofit/>
          </a:bodyPr>
          <a:lstStyle/>
          <a:p>
            <a:r>
              <a:rPr lang="zh-CN" altLang="en-US" sz="4400" b="1" dirty="0" smtClean="0">
                <a:solidFill>
                  <a:schemeClr val="tx1"/>
                </a:solidFill>
                <a:latin typeface="方正姚体" panose="02010601030101010101" pitchFamily="2" charset="-122"/>
                <a:ea typeface="方正姚体" panose="02010601030101010101" pitchFamily="2" charset="-122"/>
              </a:rPr>
              <a:t>四、房地产企业土地增值税征管</a:t>
            </a:r>
            <a:endParaRPr lang="zh-CN" altLang="en-US" sz="4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1"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1000"/>
                                        <p:tgtEl>
                                          <p:spTgt spid="6"/>
                                        </p:tgtEl>
                                        <p:attrNameLst>
                                          <p:attrName>ppt_y</p:attrName>
                                        </p:attrNameLst>
                                      </p:cBhvr>
                                      <p:tavLst>
                                        <p:tav tm="0">
                                          <p:val>
                                            <p:strVal val="#ppt_y-#ppt_h*1.125000"/>
                                          </p:val>
                                        </p:tav>
                                        <p:tav tm="100000">
                                          <p:val>
                                            <p:strVal val="#ppt_y"/>
                                          </p:val>
                                        </p:tav>
                                      </p:tavLst>
                                    </p:anim>
                                    <p:animEffect transition="in" filter="wipe(down)">
                                      <p:cBhvr>
                                        <p:cTn id="14" dur="1000"/>
                                        <p:tgtEl>
                                          <p:spTgt spid="6"/>
                                        </p:tgtEl>
                                      </p:cBhvr>
                                    </p:animEffect>
                                  </p:childTnLst>
                                </p:cTn>
                              </p:par>
                              <p:par>
                                <p:cTn id="15" presetID="12" presetClass="entr" presetSubtype="2" fill="hold" grpId="0" nodeType="withEffect">
                                  <p:stCondLst>
                                    <p:cond delay="100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1000"/>
                                        <p:tgtEl>
                                          <p:spTgt spid="7"/>
                                        </p:tgtEl>
                                        <p:attrNameLst>
                                          <p:attrName>ppt_x</p:attrName>
                                        </p:attrNameLst>
                                      </p:cBhvr>
                                      <p:tavLst>
                                        <p:tav tm="0">
                                          <p:val>
                                            <p:strVal val="#ppt_x+#ppt_w*1.125000"/>
                                          </p:val>
                                        </p:tav>
                                        <p:tav tm="100000">
                                          <p:val>
                                            <p:strVal val="#ppt_x"/>
                                          </p:val>
                                        </p:tav>
                                      </p:tavLst>
                                    </p:anim>
                                    <p:animEffect transition="in" filter="wipe(left)">
                                      <p:cBhvr>
                                        <p:cTn id="18" dur="1000"/>
                                        <p:tgtEl>
                                          <p:spTgt spid="7"/>
                                        </p:tgtEl>
                                      </p:cBhvr>
                                    </p:animEffect>
                                  </p:childTnLst>
                                </p:cTn>
                              </p:par>
                              <p:par>
                                <p:cTn id="19" presetID="12" presetClass="entr" presetSubtype="8" fill="hold" grpId="0" nodeType="withEffect">
                                  <p:stCondLst>
                                    <p:cond delay="100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1000"/>
                                        <p:tgtEl>
                                          <p:spTgt spid="8"/>
                                        </p:tgtEl>
                                        <p:attrNameLst>
                                          <p:attrName>ppt_x</p:attrName>
                                        </p:attrNameLst>
                                      </p:cBhvr>
                                      <p:tavLst>
                                        <p:tav tm="0">
                                          <p:val>
                                            <p:strVal val="#ppt_x-#ppt_w*1.125000"/>
                                          </p:val>
                                        </p:tav>
                                        <p:tav tm="100000">
                                          <p:val>
                                            <p:strVal val="#ppt_x"/>
                                          </p:val>
                                        </p:tav>
                                      </p:tavLst>
                                    </p:anim>
                                    <p:animEffect transition="in" filter="wipe(right)">
                                      <p:cBhvr>
                                        <p:cTn id="22"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7" grpId="0" animBg="1"/>
      <p:bldP spid="8"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16" name="TextBox 15"/>
          <p:cNvSpPr txBox="1"/>
          <p:nvPr/>
        </p:nvSpPr>
        <p:spPr>
          <a:xfrm>
            <a:off x="0" y="1680020"/>
            <a:ext cx="9036496" cy="646331"/>
          </a:xfrm>
          <a:prstGeom prst="rect">
            <a:avLst/>
          </a:prstGeom>
          <a:noFill/>
        </p:spPr>
        <p:txBody>
          <a:bodyPr wrap="square" rtlCol="0">
            <a:spAutoFit/>
          </a:bodyPr>
          <a:lstStyle/>
          <a:p>
            <a:r>
              <a:rPr lang="zh-CN" altLang="en-US" sz="3600" b="1" dirty="0" smtClean="0">
                <a:latin typeface="方正姚体" panose="02010601030101010101" pitchFamily="2" charset="-122"/>
                <a:ea typeface="方正姚体" panose="02010601030101010101" pitchFamily="2" charset="-122"/>
              </a:rPr>
              <a:t>（五）土地增值税日常征管</a:t>
            </a:r>
            <a:r>
              <a:rPr lang="en-US" altLang="zh-CN" sz="3600" b="1" dirty="0" smtClean="0">
                <a:latin typeface="方正姚体" panose="02010601030101010101" pitchFamily="2" charset="-122"/>
                <a:ea typeface="方正姚体" panose="02010601030101010101" pitchFamily="2" charset="-122"/>
              </a:rPr>
              <a:t>—</a:t>
            </a:r>
            <a:r>
              <a:rPr lang="zh-CN" altLang="en-US" sz="3600" b="1" dirty="0" smtClean="0">
                <a:latin typeface="方正姚体" panose="02010601030101010101" pitchFamily="2" charset="-122"/>
                <a:ea typeface="方正姚体" panose="02010601030101010101" pitchFamily="2" charset="-122"/>
              </a:rPr>
              <a:t>尾盘清算</a:t>
            </a:r>
            <a:endParaRPr lang="zh-CN" altLang="en-US" sz="3600" b="1" dirty="0">
              <a:latin typeface="方正姚体" panose="02010601030101010101" pitchFamily="2" charset="-122"/>
              <a:ea typeface="方正姚体" panose="02010601030101010101" pitchFamily="2" charset="-122"/>
            </a:endParaRPr>
          </a:p>
        </p:txBody>
      </p:sp>
      <p:sp>
        <p:nvSpPr>
          <p:cNvPr id="4" name="圆角矩形 3"/>
          <p:cNvSpPr/>
          <p:nvPr/>
        </p:nvSpPr>
        <p:spPr>
          <a:xfrm>
            <a:off x="179512" y="2492896"/>
            <a:ext cx="8496944" cy="864096"/>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zh-CN" sz="2400" dirty="0">
                <a:latin typeface="方正姚体" panose="02010601030101010101" pitchFamily="2" charset="-122"/>
                <a:ea typeface="方正姚体" panose="02010601030101010101" pitchFamily="2" charset="-122"/>
              </a:rPr>
              <a:t>《</a:t>
            </a:r>
            <a:r>
              <a:rPr lang="zh-CN" altLang="en-US" sz="2400" dirty="0">
                <a:latin typeface="方正姚体" panose="02010601030101010101" pitchFamily="2" charset="-122"/>
                <a:ea typeface="方正姚体" panose="02010601030101010101" pitchFamily="2" charset="-122"/>
              </a:rPr>
              <a:t>国家税务总局关于房地产开发企业土地增值税清算管理有关问题的通知</a:t>
            </a:r>
            <a:r>
              <a:rPr lang="en-US" altLang="zh-CN" sz="2400" dirty="0">
                <a:latin typeface="方正姚体" panose="02010601030101010101" pitchFamily="2" charset="-122"/>
                <a:ea typeface="方正姚体" panose="02010601030101010101" pitchFamily="2" charset="-122"/>
              </a:rPr>
              <a:t>》</a:t>
            </a:r>
            <a:r>
              <a:rPr lang="zh-CN" altLang="en-US" sz="2400" dirty="0">
                <a:latin typeface="方正姚体" panose="02010601030101010101" pitchFamily="2" charset="-122"/>
                <a:ea typeface="方正姚体" panose="02010601030101010101" pitchFamily="2" charset="-122"/>
              </a:rPr>
              <a:t>（国税发</a:t>
            </a:r>
            <a:r>
              <a:rPr lang="en-US" altLang="zh-CN" sz="2400" dirty="0">
                <a:latin typeface="方正姚体" panose="02010601030101010101" pitchFamily="2" charset="-122"/>
                <a:ea typeface="方正姚体" panose="02010601030101010101" pitchFamily="2" charset="-122"/>
              </a:rPr>
              <a:t>[2006]187</a:t>
            </a:r>
            <a:r>
              <a:rPr lang="zh-CN" altLang="en-US" sz="2400" dirty="0">
                <a:latin typeface="方正姚体" panose="02010601030101010101" pitchFamily="2" charset="-122"/>
                <a:ea typeface="方正姚体" panose="02010601030101010101" pitchFamily="2" charset="-122"/>
              </a:rPr>
              <a:t>号）</a:t>
            </a:r>
            <a:endParaRPr lang="zh-CN" altLang="en-US" sz="2400" dirty="0">
              <a:latin typeface="方正姚体" panose="02010601030101010101" pitchFamily="2" charset="-122"/>
              <a:ea typeface="方正姚体" panose="02010601030101010101" pitchFamily="2" charset="-122"/>
            </a:endParaRPr>
          </a:p>
        </p:txBody>
      </p:sp>
      <p:sp>
        <p:nvSpPr>
          <p:cNvPr id="9" name="圆角矩形 8"/>
          <p:cNvSpPr/>
          <p:nvPr/>
        </p:nvSpPr>
        <p:spPr>
          <a:xfrm>
            <a:off x="179512" y="5373216"/>
            <a:ext cx="8496944" cy="1152128"/>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r>
              <a:rPr lang="zh-CN" altLang="en-US" sz="2400" dirty="0">
                <a:latin typeface="方正姚体" panose="02010601030101010101" pitchFamily="2" charset="-122"/>
                <a:ea typeface="方正姚体" panose="02010601030101010101" pitchFamily="2" charset="-122"/>
              </a:rPr>
              <a:t>单位建筑面积成本</a:t>
            </a:r>
            <a:r>
              <a:rPr lang="zh-CN" altLang="en-US" sz="2400" dirty="0" smtClean="0">
                <a:latin typeface="方正姚体" panose="02010601030101010101" pitchFamily="2" charset="-122"/>
                <a:ea typeface="方正姚体" panose="02010601030101010101" pitchFamily="2" charset="-122"/>
              </a:rPr>
              <a:t>费用</a:t>
            </a:r>
            <a:endParaRPr lang="en-US" altLang="zh-CN" sz="2400" dirty="0" smtClean="0">
              <a:latin typeface="方正姚体" panose="02010601030101010101" pitchFamily="2" charset="-122"/>
              <a:ea typeface="方正姚体" panose="02010601030101010101" pitchFamily="2" charset="-122"/>
            </a:endParaRPr>
          </a:p>
          <a:p>
            <a:r>
              <a:rPr lang="en-US" altLang="zh-CN" sz="2400" dirty="0">
                <a:latin typeface="方正姚体" panose="02010601030101010101" pitchFamily="2" charset="-122"/>
                <a:ea typeface="方正姚体" panose="02010601030101010101" pitchFamily="2" charset="-122"/>
              </a:rPr>
              <a:t> </a:t>
            </a:r>
            <a:r>
              <a:rPr lang="en-US" altLang="zh-CN" sz="2400" dirty="0" smtClean="0">
                <a:latin typeface="方正姚体" panose="02010601030101010101" pitchFamily="2" charset="-122"/>
                <a:ea typeface="方正姚体" panose="02010601030101010101" pitchFamily="2" charset="-122"/>
              </a:rPr>
              <a:t>        =</a:t>
            </a:r>
            <a:r>
              <a:rPr lang="zh-CN" altLang="en-US" sz="2400" dirty="0">
                <a:latin typeface="方正姚体" panose="02010601030101010101" pitchFamily="2" charset="-122"/>
                <a:ea typeface="方正姚体" panose="02010601030101010101" pitchFamily="2" charset="-122"/>
              </a:rPr>
              <a:t>清算时的扣除项目总金额</a:t>
            </a:r>
            <a:r>
              <a:rPr lang="en-US" altLang="zh-CN" sz="2400" dirty="0">
                <a:latin typeface="方正姚体" panose="02010601030101010101" pitchFamily="2" charset="-122"/>
                <a:ea typeface="方正姚体" panose="02010601030101010101" pitchFamily="2" charset="-122"/>
              </a:rPr>
              <a:t>÷</a:t>
            </a:r>
            <a:r>
              <a:rPr lang="zh-CN" altLang="en-US" sz="2400" dirty="0">
                <a:latin typeface="方正姚体" panose="02010601030101010101" pitchFamily="2" charset="-122"/>
                <a:ea typeface="方正姚体" panose="02010601030101010101" pitchFamily="2" charset="-122"/>
              </a:rPr>
              <a:t>清算的总建筑面积</a:t>
            </a:r>
            <a:endParaRPr lang="zh-CN" altLang="en-US" sz="2400" dirty="0">
              <a:latin typeface="方正姚体" panose="02010601030101010101" pitchFamily="2" charset="-122"/>
              <a:ea typeface="方正姚体" panose="02010601030101010101" pitchFamily="2" charset="-122"/>
            </a:endParaRPr>
          </a:p>
        </p:txBody>
      </p:sp>
      <p:sp>
        <p:nvSpPr>
          <p:cNvPr id="10" name="圆角矩形 9"/>
          <p:cNvSpPr/>
          <p:nvPr/>
        </p:nvSpPr>
        <p:spPr>
          <a:xfrm>
            <a:off x="175568" y="3573016"/>
            <a:ext cx="8500886" cy="1656184"/>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r>
              <a:rPr lang="zh-CN" altLang="en-US" sz="2400" dirty="0" smtClean="0">
                <a:latin typeface="方正姚体" panose="02010601030101010101" pitchFamily="2" charset="-122"/>
                <a:ea typeface="方正姚体" panose="02010601030101010101" pitchFamily="2" charset="-122"/>
              </a:rPr>
              <a:t>        在</a:t>
            </a:r>
            <a:r>
              <a:rPr lang="zh-CN" altLang="en-US" sz="2400" dirty="0">
                <a:latin typeface="方正姚体" panose="02010601030101010101" pitchFamily="2" charset="-122"/>
                <a:ea typeface="方正姚体" panose="02010601030101010101" pitchFamily="2" charset="-122"/>
              </a:rPr>
              <a:t>土地增值税清算时未转让的房地产，清算后销售或有偿转让的，纳税人应按规定进行土地增值税的纳税申报，扣除项目金额按清算时的单位建筑面积成本费用乘以销售或转让面积计算。</a:t>
            </a:r>
            <a:endParaRPr lang="zh-CN" altLang="en-US" sz="2400" dirty="0">
              <a:latin typeface="方正姚体" panose="02010601030101010101" pitchFamily="2" charset="-122"/>
              <a:ea typeface="方正姚体" panose="02010601030101010101" pitchFamily="2" charset="-122"/>
            </a:endParaRPr>
          </a:p>
        </p:txBody>
      </p:sp>
      <p:sp>
        <p:nvSpPr>
          <p:cNvPr id="8" name="标题 1"/>
          <p:cNvSpPr>
            <a:spLocks noGrp="1"/>
          </p:cNvSpPr>
          <p:nvPr>
            <p:ph type="title"/>
          </p:nvPr>
        </p:nvSpPr>
        <p:spPr>
          <a:xfrm>
            <a:off x="426128" y="408372"/>
            <a:ext cx="8260672" cy="1039427"/>
          </a:xfrm>
        </p:spPr>
        <p:txBody>
          <a:bodyPr>
            <a:normAutofit/>
          </a:bodyPr>
          <a:lstStyle/>
          <a:p>
            <a:r>
              <a:rPr lang="zh-CN" altLang="en-US" sz="4400" b="1" dirty="0" smtClean="0">
                <a:solidFill>
                  <a:schemeClr val="tx1"/>
                </a:solidFill>
                <a:latin typeface="方正姚体" panose="02010601030101010101" pitchFamily="2" charset="-122"/>
                <a:ea typeface="方正姚体" panose="02010601030101010101" pitchFamily="2" charset="-122"/>
              </a:rPr>
              <a:t>四、房地产企业土地增值税征管</a:t>
            </a:r>
            <a:endParaRPr lang="zh-CN" altLang="en-US" sz="4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1"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p:tgtEl>
                                          <p:spTgt spid="10"/>
                                        </p:tgtEl>
                                        <p:attrNameLst>
                                          <p:attrName>ppt_y</p:attrName>
                                        </p:attrNameLst>
                                      </p:cBhvr>
                                      <p:tavLst>
                                        <p:tav tm="0">
                                          <p:val>
                                            <p:strVal val="#ppt_y-#ppt_h*1.125000"/>
                                          </p:val>
                                        </p:tav>
                                        <p:tav tm="100000">
                                          <p:val>
                                            <p:strVal val="#ppt_y"/>
                                          </p:val>
                                        </p:tav>
                                      </p:tavLst>
                                    </p:anim>
                                    <p:animEffect transition="in" filter="wipe(down)">
                                      <p:cBhvr>
                                        <p:cTn id="14" dur="5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1"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p:tgtEl>
                                          <p:spTgt spid="9"/>
                                        </p:tgtEl>
                                        <p:attrNameLst>
                                          <p:attrName>ppt_y</p:attrName>
                                        </p:attrNameLst>
                                      </p:cBhvr>
                                      <p:tavLst>
                                        <p:tav tm="0">
                                          <p:val>
                                            <p:strVal val="#ppt_y-#ppt_h*1.125000"/>
                                          </p:val>
                                        </p:tav>
                                        <p:tav tm="100000">
                                          <p:val>
                                            <p:strVal val="#ppt_y"/>
                                          </p:val>
                                        </p:tav>
                                      </p:tavLst>
                                    </p:anim>
                                    <p:animEffect transition="in" filter="wipe(down)">
                                      <p:cBhvr>
                                        <p:cTn id="2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P spid="10"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vert="horz" lIns="91440" tIns="45720" rIns="91440" bIns="45720" rtlCol="0" anchor="ctr">
            <a:normAutofit/>
          </a:bodyPr>
          <a:lstStyle/>
          <a:p>
            <a:r>
              <a:rPr lang="zh-CN" altLang="en-US" sz="4400" b="1" dirty="0">
                <a:solidFill>
                  <a:schemeClr val="tx1"/>
                </a:solidFill>
                <a:latin typeface="方正姚体" panose="02010601030101010101" pitchFamily="2" charset="-122"/>
                <a:ea typeface="方正姚体" panose="02010601030101010101" pitchFamily="2" charset="-122"/>
              </a:rPr>
              <a:t>五、旧房转让的土地增值税</a:t>
            </a:r>
            <a:endParaRPr lang="zh-CN" altLang="en-US" sz="4400" b="1" dirty="0">
              <a:solidFill>
                <a:schemeClr val="tx1"/>
              </a:solidFill>
              <a:latin typeface="方正姚体" panose="02010601030101010101" pitchFamily="2" charset="-122"/>
              <a:ea typeface="方正姚体" panose="02010601030101010101" pitchFamily="2" charset="-122"/>
            </a:endParaRPr>
          </a:p>
        </p:txBody>
      </p:sp>
      <p:sp>
        <p:nvSpPr>
          <p:cNvPr id="4" name="圆角矩形 3"/>
          <p:cNvSpPr/>
          <p:nvPr/>
        </p:nvSpPr>
        <p:spPr>
          <a:xfrm>
            <a:off x="323528" y="2492896"/>
            <a:ext cx="1872208" cy="936104"/>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CN" altLang="en-US" sz="3200" dirty="0" smtClean="0">
                <a:latin typeface="方正姚体" panose="02010601030101010101" pitchFamily="2" charset="-122"/>
                <a:ea typeface="方正姚体" panose="02010601030101010101" pitchFamily="2" charset="-122"/>
              </a:rPr>
              <a:t>收入</a:t>
            </a:r>
            <a:endParaRPr lang="zh-CN" altLang="en-US" sz="3200" dirty="0">
              <a:latin typeface="方正姚体" panose="02010601030101010101" pitchFamily="2" charset="-122"/>
              <a:ea typeface="方正姚体" panose="02010601030101010101" pitchFamily="2" charset="-122"/>
            </a:endParaRPr>
          </a:p>
        </p:txBody>
      </p:sp>
      <p:sp>
        <p:nvSpPr>
          <p:cNvPr id="5" name="减号 4"/>
          <p:cNvSpPr/>
          <p:nvPr/>
        </p:nvSpPr>
        <p:spPr>
          <a:xfrm>
            <a:off x="2627784" y="2708920"/>
            <a:ext cx="576064" cy="432048"/>
          </a:xfrm>
          <a:prstGeom prst="mathMinus">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a:p>
        </p:txBody>
      </p:sp>
      <p:sp>
        <p:nvSpPr>
          <p:cNvPr id="6" name="圆角矩形 5"/>
          <p:cNvSpPr/>
          <p:nvPr/>
        </p:nvSpPr>
        <p:spPr>
          <a:xfrm>
            <a:off x="3563888" y="2492896"/>
            <a:ext cx="1944216" cy="936104"/>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zh-CN" altLang="en-US" sz="3200" dirty="0" smtClean="0">
                <a:latin typeface="方正姚体" panose="02010601030101010101" pitchFamily="2" charset="-122"/>
                <a:ea typeface="方正姚体" panose="02010601030101010101" pitchFamily="2" charset="-122"/>
              </a:rPr>
              <a:t>扣除项目</a:t>
            </a:r>
            <a:endParaRPr lang="zh-CN" altLang="en-US" sz="3200" dirty="0">
              <a:latin typeface="方正姚体" panose="02010601030101010101" pitchFamily="2" charset="-122"/>
              <a:ea typeface="方正姚体" panose="02010601030101010101" pitchFamily="2" charset="-122"/>
            </a:endParaRPr>
          </a:p>
        </p:txBody>
      </p:sp>
      <p:sp>
        <p:nvSpPr>
          <p:cNvPr id="7" name="等于号 6"/>
          <p:cNvSpPr/>
          <p:nvPr/>
        </p:nvSpPr>
        <p:spPr>
          <a:xfrm>
            <a:off x="5796136" y="2852936"/>
            <a:ext cx="576064" cy="288032"/>
          </a:xfrm>
          <a:prstGeom prst="mathEqual">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a:solidFill>
                <a:schemeClr val="tx1"/>
              </a:solidFill>
            </a:endParaRPr>
          </a:p>
        </p:txBody>
      </p:sp>
      <p:sp>
        <p:nvSpPr>
          <p:cNvPr id="8" name="圆角矩形 7"/>
          <p:cNvSpPr/>
          <p:nvPr/>
        </p:nvSpPr>
        <p:spPr>
          <a:xfrm>
            <a:off x="6660232" y="2528900"/>
            <a:ext cx="1872208" cy="93610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zh-CN" altLang="en-US" sz="3200" dirty="0" smtClean="0">
                <a:latin typeface="方正姚体" panose="02010601030101010101" pitchFamily="2" charset="-122"/>
                <a:ea typeface="方正姚体" panose="02010601030101010101" pitchFamily="2" charset="-122"/>
              </a:rPr>
              <a:t>增值额</a:t>
            </a:r>
            <a:endParaRPr lang="zh-CN" altLang="en-US" sz="3200" dirty="0">
              <a:latin typeface="方正姚体" panose="02010601030101010101" pitchFamily="2" charset="-122"/>
              <a:ea typeface="方正姚体" panose="02010601030101010101" pitchFamily="2" charset="-122"/>
            </a:endParaRPr>
          </a:p>
        </p:txBody>
      </p:sp>
      <p:sp>
        <p:nvSpPr>
          <p:cNvPr id="9" name="乘号 8"/>
          <p:cNvSpPr/>
          <p:nvPr/>
        </p:nvSpPr>
        <p:spPr>
          <a:xfrm>
            <a:off x="7308304" y="3616282"/>
            <a:ext cx="576064" cy="504056"/>
          </a:xfrm>
          <a:prstGeom prst="mathMultiply">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a:solidFill>
                <a:schemeClr val="tx1"/>
              </a:solidFill>
            </a:endParaRPr>
          </a:p>
        </p:txBody>
      </p:sp>
      <p:sp>
        <p:nvSpPr>
          <p:cNvPr id="10" name="圆角矩形 9"/>
          <p:cNvSpPr/>
          <p:nvPr/>
        </p:nvSpPr>
        <p:spPr>
          <a:xfrm>
            <a:off x="6660232" y="4181848"/>
            <a:ext cx="1872208" cy="936104"/>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3200" dirty="0" smtClean="0">
                <a:latin typeface="方正姚体" panose="02010601030101010101" pitchFamily="2" charset="-122"/>
                <a:ea typeface="方正姚体" panose="02010601030101010101" pitchFamily="2" charset="-122"/>
              </a:rPr>
              <a:t>增值额</a:t>
            </a:r>
            <a:endParaRPr lang="zh-CN" altLang="en-US" sz="3200" dirty="0">
              <a:latin typeface="方正姚体" panose="02010601030101010101" pitchFamily="2" charset="-122"/>
              <a:ea typeface="方正姚体" panose="02010601030101010101" pitchFamily="2" charset="-122"/>
            </a:endParaRPr>
          </a:p>
        </p:txBody>
      </p:sp>
      <p:sp>
        <p:nvSpPr>
          <p:cNvPr id="11" name="等于号 10"/>
          <p:cNvSpPr/>
          <p:nvPr/>
        </p:nvSpPr>
        <p:spPr>
          <a:xfrm>
            <a:off x="7308304" y="5229200"/>
            <a:ext cx="576064" cy="288032"/>
          </a:xfrm>
          <a:prstGeom prst="mathEqual">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a:solidFill>
                <a:schemeClr val="tx1"/>
              </a:solidFill>
            </a:endParaRPr>
          </a:p>
        </p:txBody>
      </p:sp>
      <p:sp>
        <p:nvSpPr>
          <p:cNvPr id="12" name="圆角矩形 11"/>
          <p:cNvSpPr/>
          <p:nvPr/>
        </p:nvSpPr>
        <p:spPr>
          <a:xfrm>
            <a:off x="6660232" y="5661248"/>
            <a:ext cx="1944216" cy="936104"/>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zh-CN" altLang="en-US" sz="3200" dirty="0" smtClean="0">
                <a:latin typeface="方正姚体" panose="02010601030101010101" pitchFamily="2" charset="-122"/>
                <a:ea typeface="方正姚体" panose="02010601030101010101" pitchFamily="2" charset="-122"/>
              </a:rPr>
              <a:t>应纳税额</a:t>
            </a:r>
            <a:endParaRPr lang="zh-CN" altLang="en-US" sz="3200" dirty="0">
              <a:latin typeface="方正姚体" panose="02010601030101010101" pitchFamily="2" charset="-122"/>
              <a:ea typeface="方正姚体" panose="02010601030101010101" pitchFamily="2" charset="-122"/>
            </a:endParaRPr>
          </a:p>
        </p:txBody>
      </p:sp>
      <p:sp>
        <p:nvSpPr>
          <p:cNvPr id="13" name="上箭头 12"/>
          <p:cNvSpPr/>
          <p:nvPr/>
        </p:nvSpPr>
        <p:spPr>
          <a:xfrm>
            <a:off x="4283968" y="3483886"/>
            <a:ext cx="432048" cy="820830"/>
          </a:xfrm>
          <a:prstGeom prst="upArrow">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zh-CN" altLang="en-US" sz="3200">
              <a:latin typeface="方正姚体" panose="02010601030101010101" pitchFamily="2" charset="-122"/>
              <a:ea typeface="方正姚体" panose="02010601030101010101" pitchFamily="2" charset="-122"/>
            </a:endParaRPr>
          </a:p>
        </p:txBody>
      </p:sp>
      <p:sp>
        <p:nvSpPr>
          <p:cNvPr id="14" name="圆角矩形 13"/>
          <p:cNvSpPr/>
          <p:nvPr/>
        </p:nvSpPr>
        <p:spPr>
          <a:xfrm>
            <a:off x="107504" y="4336362"/>
            <a:ext cx="6336704" cy="604806"/>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altLang="zh-CN" sz="2800" dirty="0">
                <a:solidFill>
                  <a:schemeClr val="dk1"/>
                </a:solidFill>
                <a:latin typeface="方正姚体" panose="02010601030101010101" pitchFamily="2" charset="-122"/>
                <a:ea typeface="方正姚体" panose="02010601030101010101" pitchFamily="2" charset="-122"/>
              </a:rPr>
              <a:t>1</a:t>
            </a:r>
            <a:r>
              <a:rPr lang="zh-CN" altLang="en-US" sz="2800" dirty="0">
                <a:solidFill>
                  <a:schemeClr val="dk1"/>
                </a:solidFill>
                <a:latin typeface="方正姚体" panose="02010601030101010101" pitchFamily="2" charset="-122"/>
                <a:ea typeface="方正姚体" panose="02010601030101010101" pitchFamily="2" charset="-122"/>
              </a:rPr>
              <a:t>、建筑物</a:t>
            </a:r>
            <a:r>
              <a:rPr lang="zh-CN" altLang="en-US" sz="2800" dirty="0" smtClean="0">
                <a:solidFill>
                  <a:schemeClr val="dk1"/>
                </a:solidFill>
                <a:latin typeface="方正姚体" panose="02010601030101010101" pitchFamily="2" charset="-122"/>
                <a:ea typeface="方正姚体" panose="02010601030101010101" pitchFamily="2" charset="-122"/>
              </a:rPr>
              <a:t>按重置成本</a:t>
            </a:r>
            <a:r>
              <a:rPr lang="zh-CN" altLang="en-US" sz="2800" dirty="0">
                <a:solidFill>
                  <a:schemeClr val="dk1"/>
                </a:solidFill>
                <a:latin typeface="方正姚体" panose="02010601030101010101" pitchFamily="2" charset="-122"/>
                <a:ea typeface="方正姚体" panose="02010601030101010101" pitchFamily="2" charset="-122"/>
              </a:rPr>
              <a:t>法评估值扣除</a:t>
            </a:r>
            <a:endParaRPr lang="zh-CN" altLang="en-US" sz="2800" dirty="0">
              <a:solidFill>
                <a:schemeClr val="dk1"/>
              </a:solidFill>
              <a:latin typeface="方正姚体" panose="02010601030101010101" pitchFamily="2" charset="-122"/>
              <a:ea typeface="方正姚体" panose="02010601030101010101" pitchFamily="2" charset="-122"/>
            </a:endParaRPr>
          </a:p>
        </p:txBody>
      </p:sp>
      <p:sp>
        <p:nvSpPr>
          <p:cNvPr id="15" name="圆角矩形 14"/>
          <p:cNvSpPr/>
          <p:nvPr/>
        </p:nvSpPr>
        <p:spPr>
          <a:xfrm>
            <a:off x="107504" y="5013176"/>
            <a:ext cx="6336704" cy="604806"/>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altLang="zh-CN" sz="2800" dirty="0">
                <a:solidFill>
                  <a:schemeClr val="dk1"/>
                </a:solidFill>
                <a:latin typeface="方正姚体" panose="02010601030101010101" pitchFamily="2" charset="-122"/>
                <a:ea typeface="方正姚体" panose="02010601030101010101" pitchFamily="2" charset="-122"/>
              </a:rPr>
              <a:t>2</a:t>
            </a:r>
            <a:r>
              <a:rPr lang="zh-CN" altLang="en-US" sz="2800" dirty="0">
                <a:solidFill>
                  <a:schemeClr val="dk1"/>
                </a:solidFill>
                <a:latin typeface="方正姚体" panose="02010601030101010101" pitchFamily="2" charset="-122"/>
                <a:ea typeface="方正姚体" panose="02010601030101010101" pitchFamily="2" charset="-122"/>
              </a:rPr>
              <a:t>、允许按照购房发票金额扣除</a:t>
            </a:r>
            <a:endParaRPr lang="zh-CN" altLang="en-US" sz="2800" dirty="0">
              <a:solidFill>
                <a:schemeClr val="dk1"/>
              </a:solidFill>
              <a:latin typeface="方正姚体" panose="02010601030101010101" pitchFamily="2" charset="-122"/>
              <a:ea typeface="方正姚体" panose="02010601030101010101" pitchFamily="2" charset="-122"/>
            </a:endParaRPr>
          </a:p>
        </p:txBody>
      </p:sp>
      <p:sp>
        <p:nvSpPr>
          <p:cNvPr id="16" name="圆角矩形 15"/>
          <p:cNvSpPr/>
          <p:nvPr/>
        </p:nvSpPr>
        <p:spPr>
          <a:xfrm>
            <a:off x="107504" y="5704514"/>
            <a:ext cx="6336704" cy="604806"/>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altLang="zh-CN" sz="2800" dirty="0" smtClean="0">
                <a:solidFill>
                  <a:schemeClr val="dk1"/>
                </a:solidFill>
                <a:latin typeface="方正姚体" panose="02010601030101010101" pitchFamily="2" charset="-122"/>
                <a:ea typeface="方正姚体" panose="02010601030101010101" pitchFamily="2" charset="-122"/>
              </a:rPr>
              <a:t>3</a:t>
            </a:r>
            <a:r>
              <a:rPr lang="zh-CN" altLang="en-US" sz="2800" dirty="0" smtClean="0">
                <a:solidFill>
                  <a:schemeClr val="dk1"/>
                </a:solidFill>
                <a:latin typeface="方正姚体" panose="02010601030101010101" pitchFamily="2" charset="-122"/>
                <a:ea typeface="方正姚体" panose="02010601030101010101" pitchFamily="2" charset="-122"/>
              </a:rPr>
              <a:t>、可以扣除评估费用、印花税（一方）</a:t>
            </a:r>
            <a:endParaRPr lang="zh-CN" altLang="en-US" sz="2800" dirty="0">
              <a:solidFill>
                <a:schemeClr val="dk1"/>
              </a:solidFill>
              <a:latin typeface="方正姚体" panose="02010601030101010101" pitchFamily="2" charset="-122"/>
              <a:ea typeface="方正姚体" panose="02010601030101010101" pitchFamily="2" charset="-122"/>
            </a:endParaRPr>
          </a:p>
        </p:txBody>
      </p:sp>
      <p:sp>
        <p:nvSpPr>
          <p:cNvPr id="17" name="TextBox 16"/>
          <p:cNvSpPr txBox="1"/>
          <p:nvPr/>
        </p:nvSpPr>
        <p:spPr>
          <a:xfrm>
            <a:off x="323528" y="1700808"/>
            <a:ext cx="8208912" cy="646331"/>
          </a:xfrm>
          <a:prstGeom prst="rect">
            <a:avLst/>
          </a:prstGeom>
          <a:noFill/>
        </p:spPr>
        <p:txBody>
          <a:bodyPr wrap="square" rtlCol="0">
            <a:spAutoFit/>
          </a:bodyPr>
          <a:lstStyle>
            <a:defPPr>
              <a:defRPr lang="zh-CN"/>
            </a:defPPr>
            <a:lvl1pPr>
              <a:defRPr sz="3600" b="1">
                <a:latin typeface="方正姚体" panose="02010601030101010101" pitchFamily="2" charset="-122"/>
                <a:ea typeface="方正姚体" panose="02010601030101010101" pitchFamily="2" charset="-122"/>
              </a:defRPr>
            </a:lvl1pPr>
          </a:lstStyle>
          <a:p>
            <a:r>
              <a:rPr lang="zh-CN" altLang="en-US" dirty="0"/>
              <a:t>（一）旧房转让的土地增值税计算</a:t>
            </a: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ppt_x"/>
                                          </p:val>
                                        </p:tav>
                                        <p:tav tm="100000">
                                          <p:val>
                                            <p:strVal val="#ppt_x"/>
                                          </p:val>
                                        </p:tav>
                                      </p:tavLst>
                                    </p:anim>
                                    <p:anim calcmode="lin" valueType="num">
                                      <p:cBhvr additive="base">
                                        <p:cTn id="16" dur="500" fill="hold"/>
                                        <p:tgtEl>
                                          <p:spTgt spid="15"/>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ppt_x"/>
                                          </p:val>
                                        </p:tav>
                                        <p:tav tm="100000">
                                          <p:val>
                                            <p:strVal val="#ppt_x"/>
                                          </p:val>
                                        </p:tav>
                                      </p:tavLst>
                                    </p:anim>
                                    <p:anim calcmode="lin" valueType="num">
                                      <p:cBhvr additive="base">
                                        <p:cTn id="2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vert="horz" lIns="91440" tIns="45720" rIns="91440" bIns="45720" rtlCol="0" anchor="ctr">
            <a:normAutofit/>
          </a:bodyPr>
          <a:lstStyle/>
          <a:p>
            <a:r>
              <a:rPr lang="zh-CN" altLang="en-US" sz="4400" b="1" dirty="0">
                <a:solidFill>
                  <a:schemeClr val="tx1"/>
                </a:solidFill>
                <a:latin typeface="方正姚体" panose="02010601030101010101" pitchFamily="2" charset="-122"/>
                <a:ea typeface="方正姚体" panose="02010601030101010101" pitchFamily="2" charset="-122"/>
              </a:rPr>
              <a:t>五、旧房转让的土地增值税</a:t>
            </a:r>
            <a:endParaRPr lang="zh-CN" altLang="en-US" sz="4400" b="1" dirty="0">
              <a:solidFill>
                <a:schemeClr val="tx1"/>
              </a:solidFill>
              <a:latin typeface="方正姚体" panose="02010601030101010101" pitchFamily="2" charset="-122"/>
              <a:ea typeface="方正姚体" panose="02010601030101010101" pitchFamily="2" charset="-122"/>
            </a:endParaRPr>
          </a:p>
        </p:txBody>
      </p:sp>
      <p:sp>
        <p:nvSpPr>
          <p:cNvPr id="17" name="TextBox 16"/>
          <p:cNvSpPr txBox="1"/>
          <p:nvPr/>
        </p:nvSpPr>
        <p:spPr>
          <a:xfrm>
            <a:off x="323528" y="1700808"/>
            <a:ext cx="8208912" cy="1200329"/>
          </a:xfrm>
          <a:prstGeom prst="rect">
            <a:avLst/>
          </a:prstGeom>
          <a:noFill/>
        </p:spPr>
        <p:txBody>
          <a:bodyPr wrap="square" rtlCol="0">
            <a:spAutoFit/>
          </a:bodyPr>
          <a:lstStyle>
            <a:defPPr>
              <a:defRPr lang="zh-CN"/>
            </a:defPPr>
            <a:lvl1pPr>
              <a:defRPr sz="3600" b="1">
                <a:latin typeface="方正姚体" panose="02010601030101010101" pitchFamily="2" charset="-122"/>
                <a:ea typeface="方正姚体" panose="02010601030101010101" pitchFamily="2" charset="-122"/>
              </a:defRPr>
            </a:lvl1pPr>
          </a:lstStyle>
          <a:p>
            <a:r>
              <a:rPr lang="zh-CN" altLang="en-US" dirty="0"/>
              <a:t>（一）旧房转让的土地增值税</a:t>
            </a:r>
            <a:r>
              <a:rPr lang="zh-CN" altLang="en-US" dirty="0" smtClean="0"/>
              <a:t>计算</a:t>
            </a:r>
            <a:endParaRPr lang="en-US" altLang="zh-CN" dirty="0" smtClean="0"/>
          </a:p>
          <a:p>
            <a:r>
              <a:rPr lang="en-US" altLang="zh-CN" dirty="0"/>
              <a:t> </a:t>
            </a:r>
            <a:r>
              <a:rPr lang="en-US" altLang="zh-CN" dirty="0" smtClean="0"/>
              <a:t>                                            ——</a:t>
            </a:r>
            <a:r>
              <a:rPr lang="zh-CN" altLang="en-US" dirty="0" smtClean="0"/>
              <a:t>扣除项目</a:t>
            </a:r>
            <a:endParaRPr lang="zh-CN" altLang="en-US" dirty="0"/>
          </a:p>
        </p:txBody>
      </p:sp>
      <p:sp>
        <p:nvSpPr>
          <p:cNvPr id="18" name="圆角矩形 17"/>
          <p:cNvSpPr/>
          <p:nvPr/>
        </p:nvSpPr>
        <p:spPr>
          <a:xfrm>
            <a:off x="755576" y="2901137"/>
            <a:ext cx="7895444" cy="108012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2400" dirty="0" smtClean="0">
                <a:latin typeface="方正姚体" panose="02010601030101010101" pitchFamily="2" charset="-122"/>
                <a:ea typeface="方正姚体" panose="02010601030101010101" pitchFamily="2" charset="-122"/>
              </a:rPr>
              <a:t>《</a:t>
            </a:r>
            <a:r>
              <a:rPr lang="zh-CN" altLang="en-US" sz="2400" dirty="0" smtClean="0">
                <a:latin typeface="方正姚体" panose="02010601030101010101" pitchFamily="2" charset="-122"/>
                <a:ea typeface="方正姚体" panose="02010601030101010101" pitchFamily="2" charset="-122"/>
              </a:rPr>
              <a:t>国家税务总局关于修订土地增值税纳税申报表的通知</a:t>
            </a:r>
            <a:r>
              <a:rPr lang="en-US" altLang="zh-CN" sz="2400" dirty="0" smtClean="0">
                <a:latin typeface="方正姚体" panose="02010601030101010101" pitchFamily="2" charset="-122"/>
                <a:ea typeface="方正姚体" panose="02010601030101010101" pitchFamily="2" charset="-122"/>
              </a:rPr>
              <a:t>》</a:t>
            </a:r>
            <a:r>
              <a:rPr lang="zh-CN" altLang="en-US" sz="2400" dirty="0" smtClean="0">
                <a:latin typeface="方正姚体" panose="02010601030101010101" pitchFamily="2" charset="-122"/>
                <a:ea typeface="方正姚体" panose="02010601030101010101" pitchFamily="2" charset="-122"/>
              </a:rPr>
              <a:t>（</a:t>
            </a:r>
            <a:r>
              <a:rPr lang="zh-CN" altLang="en-US" sz="2400" dirty="0">
                <a:latin typeface="方正姚体" panose="02010601030101010101" pitchFamily="2" charset="-122"/>
                <a:ea typeface="方正姚体" panose="02010601030101010101" pitchFamily="2" charset="-122"/>
              </a:rPr>
              <a:t>税总函</a:t>
            </a:r>
            <a:r>
              <a:rPr lang="en-US" altLang="zh-CN" sz="2400" dirty="0">
                <a:latin typeface="方正姚体" panose="02010601030101010101" pitchFamily="2" charset="-122"/>
                <a:ea typeface="方正姚体" panose="02010601030101010101" pitchFamily="2" charset="-122"/>
              </a:rPr>
              <a:t>[2016]309</a:t>
            </a:r>
            <a:r>
              <a:rPr lang="zh-CN" altLang="en-US" sz="2400" dirty="0">
                <a:latin typeface="方正姚体" panose="02010601030101010101" pitchFamily="2" charset="-122"/>
                <a:ea typeface="方正姚体" panose="02010601030101010101" pitchFamily="2" charset="-122"/>
              </a:rPr>
              <a:t>号</a:t>
            </a:r>
            <a:r>
              <a:rPr lang="zh-CN" altLang="en-US" sz="2400" dirty="0" smtClean="0">
                <a:latin typeface="方正姚体" panose="02010601030101010101" pitchFamily="2" charset="-122"/>
                <a:ea typeface="方正姚体" panose="02010601030101010101" pitchFamily="2" charset="-122"/>
              </a:rPr>
              <a:t>）</a:t>
            </a:r>
            <a:endParaRPr lang="zh-CN" altLang="en-US" sz="2400" dirty="0">
              <a:latin typeface="方正姚体" panose="02010601030101010101" pitchFamily="2" charset="-122"/>
              <a:ea typeface="方正姚体" panose="02010601030101010101" pitchFamily="2" charset="-122"/>
            </a:endParaRPr>
          </a:p>
        </p:txBody>
      </p:sp>
      <p:sp>
        <p:nvSpPr>
          <p:cNvPr id="22" name="圆角矩形 21"/>
          <p:cNvSpPr/>
          <p:nvPr/>
        </p:nvSpPr>
        <p:spPr>
          <a:xfrm>
            <a:off x="771683" y="4365104"/>
            <a:ext cx="7895444" cy="108012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zh-CN" sz="2800" b="1" dirty="0">
                <a:latin typeface="方正姚体" panose="02010601030101010101" pitchFamily="2" charset="-122"/>
                <a:ea typeface="方正姚体" panose="02010601030101010101" pitchFamily="2" charset="-122"/>
              </a:rPr>
              <a:t>土地增值税纳税申报表（三）</a:t>
            </a:r>
            <a:endParaRPr lang="zh-CN" altLang="zh-CN" sz="2800" b="1" dirty="0">
              <a:latin typeface="方正姚体" panose="02010601030101010101" pitchFamily="2" charset="-122"/>
              <a:ea typeface="方正姚体" panose="02010601030101010101" pitchFamily="2" charset="-122"/>
            </a:endParaRPr>
          </a:p>
          <a:p>
            <a:pPr algn="ctr"/>
            <a:r>
              <a:rPr lang="zh-CN" altLang="zh-CN" sz="2800" b="1" dirty="0">
                <a:latin typeface="方正姚体" panose="02010601030101010101" pitchFamily="2" charset="-122"/>
                <a:ea typeface="方正姚体" panose="02010601030101010101" pitchFamily="2" charset="-122"/>
              </a:rPr>
              <a:t>（非从事房地产开发的纳税人适用）</a:t>
            </a:r>
            <a:endParaRPr lang="zh-CN" altLang="zh-CN" sz="2800" b="1" dirty="0">
              <a:latin typeface="方正姚体" panose="02010601030101010101" pitchFamily="2" charset="-122"/>
              <a:ea typeface="方正姚体" panose="02010601030101010101" pitchFamily="2" charset="-122"/>
            </a:endParaRPr>
          </a:p>
        </p:txBody>
      </p:sp>
      <p:pic>
        <p:nvPicPr>
          <p:cNvPr id="20" name="图片 19" descr="屏幕剪辑"/>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07504" y="1704326"/>
            <a:ext cx="8986906" cy="489302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p:tgtEl>
                                          <p:spTgt spid="18"/>
                                        </p:tgtEl>
                                        <p:attrNameLst>
                                          <p:attrName>ppt_y</p:attrName>
                                        </p:attrNameLst>
                                      </p:cBhvr>
                                      <p:tavLst>
                                        <p:tav tm="0">
                                          <p:val>
                                            <p:strVal val="#ppt_y-#ppt_h*1.125000"/>
                                          </p:val>
                                        </p:tav>
                                        <p:tav tm="100000">
                                          <p:val>
                                            <p:strVal val="#ppt_y"/>
                                          </p:val>
                                        </p:tav>
                                      </p:tavLst>
                                    </p:anim>
                                    <p:animEffect transition="in" filter="wipe(down)">
                                      <p:cBhvr>
                                        <p:cTn id="8" dur="500"/>
                                        <p:tgtEl>
                                          <p:spTgt spid="18"/>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1"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p:tgtEl>
                                          <p:spTgt spid="22"/>
                                        </p:tgtEl>
                                        <p:attrNameLst>
                                          <p:attrName>ppt_y</p:attrName>
                                        </p:attrNameLst>
                                      </p:cBhvr>
                                      <p:tavLst>
                                        <p:tav tm="0">
                                          <p:val>
                                            <p:strVal val="#ppt_y-#ppt_h*1.125000"/>
                                          </p:val>
                                        </p:tav>
                                        <p:tav tm="100000">
                                          <p:val>
                                            <p:strVal val="#ppt_y"/>
                                          </p:val>
                                        </p:tav>
                                      </p:tavLst>
                                    </p:anim>
                                    <p:animEffect transition="in" filter="wipe(down)">
                                      <p:cBhvr>
                                        <p:cTn id="14" dur="500"/>
                                        <p:tgtEl>
                                          <p:spTgt spid="22"/>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1000"/>
                                        <p:tgtEl>
                                          <p:spTgt spid="20"/>
                                        </p:tgtEl>
                                      </p:cBhvr>
                                    </p:animEffect>
                                    <p:anim calcmode="lin" valueType="num">
                                      <p:cBhvr>
                                        <p:cTn id="20" dur="1000" fill="hold"/>
                                        <p:tgtEl>
                                          <p:spTgt spid="20"/>
                                        </p:tgtEl>
                                        <p:attrNameLst>
                                          <p:attrName>ppt_x</p:attrName>
                                        </p:attrNameLst>
                                      </p:cBhvr>
                                      <p:tavLst>
                                        <p:tav tm="0">
                                          <p:val>
                                            <p:strVal val="#ppt_x"/>
                                          </p:val>
                                        </p:tav>
                                        <p:tav tm="100000">
                                          <p:val>
                                            <p:strVal val="#ppt_x"/>
                                          </p:val>
                                        </p:tav>
                                      </p:tavLst>
                                    </p:anim>
                                    <p:anim calcmode="lin" valueType="num">
                                      <p:cBhvr>
                                        <p:cTn id="21"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2"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vert="horz" lIns="91440" tIns="45720" rIns="91440" bIns="45720" rtlCol="0" anchor="ctr">
            <a:normAutofit/>
          </a:bodyPr>
          <a:lstStyle/>
          <a:p>
            <a:r>
              <a:rPr lang="zh-CN" altLang="en-US" sz="4400" b="1" dirty="0">
                <a:solidFill>
                  <a:schemeClr val="tx1"/>
                </a:solidFill>
                <a:latin typeface="方正姚体" panose="02010601030101010101" pitchFamily="2" charset="-122"/>
                <a:ea typeface="方正姚体" panose="02010601030101010101" pitchFamily="2" charset="-122"/>
              </a:rPr>
              <a:t>五、旧房转让的土地增值税</a:t>
            </a:r>
            <a:endParaRPr lang="zh-CN" altLang="en-US" sz="4400" b="1" dirty="0">
              <a:solidFill>
                <a:schemeClr val="tx1"/>
              </a:solidFill>
              <a:latin typeface="方正姚体" panose="02010601030101010101" pitchFamily="2" charset="-122"/>
              <a:ea typeface="方正姚体" panose="02010601030101010101" pitchFamily="2" charset="-122"/>
            </a:endParaRPr>
          </a:p>
        </p:txBody>
      </p:sp>
      <p:sp>
        <p:nvSpPr>
          <p:cNvPr id="17" name="TextBox 16"/>
          <p:cNvSpPr txBox="1"/>
          <p:nvPr/>
        </p:nvSpPr>
        <p:spPr>
          <a:xfrm>
            <a:off x="323528" y="1700808"/>
            <a:ext cx="8208912" cy="1200329"/>
          </a:xfrm>
          <a:prstGeom prst="rect">
            <a:avLst/>
          </a:prstGeom>
          <a:noFill/>
        </p:spPr>
        <p:txBody>
          <a:bodyPr wrap="square" rtlCol="0">
            <a:spAutoFit/>
          </a:bodyPr>
          <a:lstStyle>
            <a:defPPr>
              <a:defRPr lang="zh-CN"/>
            </a:defPPr>
            <a:lvl1pPr>
              <a:defRPr sz="3600" b="1">
                <a:latin typeface="方正姚体" panose="02010601030101010101" pitchFamily="2" charset="-122"/>
                <a:ea typeface="方正姚体" panose="02010601030101010101" pitchFamily="2" charset="-122"/>
              </a:defRPr>
            </a:lvl1pPr>
          </a:lstStyle>
          <a:p>
            <a:r>
              <a:rPr lang="zh-CN" altLang="en-US" dirty="0" smtClean="0"/>
              <a:t>（二）</a:t>
            </a:r>
            <a:r>
              <a:rPr lang="zh-CN" altLang="en-US" dirty="0"/>
              <a:t>旧房转让的土地增值税</a:t>
            </a:r>
            <a:r>
              <a:rPr lang="zh-CN" altLang="en-US" dirty="0" smtClean="0"/>
              <a:t>计算</a:t>
            </a:r>
            <a:endParaRPr lang="en-US" altLang="zh-CN" dirty="0" smtClean="0"/>
          </a:p>
          <a:p>
            <a:r>
              <a:rPr lang="en-US" altLang="zh-CN" dirty="0"/>
              <a:t> </a:t>
            </a:r>
            <a:r>
              <a:rPr lang="en-US" altLang="zh-CN" dirty="0" smtClean="0"/>
              <a:t>                                            ——</a:t>
            </a:r>
            <a:r>
              <a:rPr lang="zh-CN" altLang="en-US" dirty="0" smtClean="0"/>
              <a:t>减免税</a:t>
            </a:r>
            <a:endParaRPr lang="zh-CN" altLang="en-US" dirty="0"/>
          </a:p>
        </p:txBody>
      </p:sp>
      <p:sp>
        <p:nvSpPr>
          <p:cNvPr id="3" name="圆角矩形 2"/>
          <p:cNvSpPr/>
          <p:nvPr/>
        </p:nvSpPr>
        <p:spPr>
          <a:xfrm>
            <a:off x="179512" y="2996952"/>
            <a:ext cx="8784976" cy="72008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zh-CN" sz="2400" dirty="0" smtClean="0">
                <a:solidFill>
                  <a:schemeClr val="tx1"/>
                </a:solidFill>
                <a:latin typeface="方正姚体" panose="02010601030101010101" pitchFamily="2" charset="-122"/>
                <a:ea typeface="方正姚体" panose="02010601030101010101" pitchFamily="2" charset="-122"/>
              </a:rPr>
              <a:t>《</a:t>
            </a:r>
            <a:r>
              <a:rPr lang="zh-CN" altLang="zh-CN" sz="2400" dirty="0">
                <a:solidFill>
                  <a:schemeClr val="tx1"/>
                </a:solidFill>
                <a:latin typeface="方正姚体" panose="02010601030101010101" pitchFamily="2" charset="-122"/>
                <a:ea typeface="方正姚体" panose="02010601030101010101" pitchFamily="2" charset="-122"/>
              </a:rPr>
              <a:t>中华人民共和国土地增值税暂行条例</a:t>
            </a:r>
            <a:r>
              <a:rPr lang="en-US" altLang="zh-CN" sz="2400" dirty="0" smtClean="0">
                <a:solidFill>
                  <a:schemeClr val="tx1"/>
                </a:solidFill>
                <a:latin typeface="方正姚体" panose="02010601030101010101" pitchFamily="2" charset="-122"/>
                <a:ea typeface="方正姚体" panose="02010601030101010101" pitchFamily="2" charset="-122"/>
              </a:rPr>
              <a:t>》</a:t>
            </a:r>
            <a:r>
              <a:rPr lang="zh-CN" altLang="en-US" sz="2400" dirty="0" smtClean="0">
                <a:solidFill>
                  <a:schemeClr val="tx1"/>
                </a:solidFill>
                <a:latin typeface="方正姚体" panose="02010601030101010101" pitchFamily="2" charset="-122"/>
                <a:ea typeface="方正姚体" panose="02010601030101010101" pitchFamily="2" charset="-122"/>
              </a:rPr>
              <a:t>（</a:t>
            </a:r>
            <a:r>
              <a:rPr lang="zh-CN" altLang="zh-CN" sz="2400" dirty="0">
                <a:solidFill>
                  <a:schemeClr val="tx1"/>
                </a:solidFill>
                <a:latin typeface="方正姚体" panose="02010601030101010101" pitchFamily="2" charset="-122"/>
                <a:ea typeface="方正姚体" panose="02010601030101010101" pitchFamily="2" charset="-122"/>
              </a:rPr>
              <a:t>国务院令第138号</a:t>
            </a:r>
            <a:r>
              <a:rPr lang="zh-CN" altLang="en-US" sz="2400" dirty="0" smtClean="0">
                <a:solidFill>
                  <a:schemeClr val="tx1"/>
                </a:solidFill>
                <a:latin typeface="方正姚体" panose="02010601030101010101" pitchFamily="2" charset="-122"/>
                <a:ea typeface="方正姚体" panose="02010601030101010101" pitchFamily="2" charset="-122"/>
              </a:rPr>
              <a:t>）</a:t>
            </a:r>
            <a:endParaRPr lang="zh-CN" altLang="en-US" sz="2400" dirty="0">
              <a:solidFill>
                <a:schemeClr val="tx1"/>
              </a:solidFill>
              <a:latin typeface="方正姚体" panose="02010601030101010101" pitchFamily="2" charset="-122"/>
              <a:ea typeface="方正姚体" panose="02010601030101010101" pitchFamily="2" charset="-122"/>
            </a:endParaRPr>
          </a:p>
        </p:txBody>
      </p:sp>
      <p:sp>
        <p:nvSpPr>
          <p:cNvPr id="4" name="圆角矩形 3"/>
          <p:cNvSpPr/>
          <p:nvPr/>
        </p:nvSpPr>
        <p:spPr>
          <a:xfrm>
            <a:off x="179512" y="3789040"/>
            <a:ext cx="8784976" cy="126014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r>
              <a:rPr lang="zh-CN" altLang="zh-CN" sz="2000" dirty="0">
                <a:solidFill>
                  <a:schemeClr val="tx1"/>
                </a:solidFill>
                <a:latin typeface="方正姚体" panose="02010601030101010101" pitchFamily="2" charset="-122"/>
                <a:ea typeface="方正姚体" panose="02010601030101010101" pitchFamily="2" charset="-122"/>
              </a:rPr>
              <a:t>第八条 有下列情形之一的，免征土地增值税：</a:t>
            </a:r>
            <a:endParaRPr lang="zh-CN" altLang="zh-CN" sz="2000" dirty="0">
              <a:solidFill>
                <a:schemeClr val="tx1"/>
              </a:solidFill>
              <a:latin typeface="方正姚体" panose="02010601030101010101" pitchFamily="2" charset="-122"/>
              <a:ea typeface="方正姚体" panose="02010601030101010101" pitchFamily="2" charset="-122"/>
            </a:endParaRPr>
          </a:p>
          <a:p>
            <a:r>
              <a:rPr lang="zh-CN" altLang="zh-CN" sz="2000" dirty="0">
                <a:solidFill>
                  <a:schemeClr val="tx1"/>
                </a:solidFill>
                <a:latin typeface="方正姚体" panose="02010601030101010101" pitchFamily="2" charset="-122"/>
                <a:ea typeface="方正姚体" panose="02010601030101010101" pitchFamily="2" charset="-122"/>
              </a:rPr>
              <a:t>    （一）纳税人建造普通标准住宅出售，增值额未超过扣除项目金额20%的；</a:t>
            </a:r>
            <a:endParaRPr lang="zh-CN" altLang="zh-CN" sz="2000" dirty="0">
              <a:solidFill>
                <a:schemeClr val="tx1"/>
              </a:solidFill>
              <a:latin typeface="方正姚体" panose="02010601030101010101" pitchFamily="2" charset="-122"/>
              <a:ea typeface="方正姚体" panose="02010601030101010101" pitchFamily="2" charset="-122"/>
            </a:endParaRPr>
          </a:p>
          <a:p>
            <a:r>
              <a:rPr lang="zh-CN" altLang="zh-CN" sz="2000" dirty="0">
                <a:solidFill>
                  <a:schemeClr val="tx1"/>
                </a:solidFill>
                <a:latin typeface="方正姚体" panose="02010601030101010101" pitchFamily="2" charset="-122"/>
                <a:ea typeface="方正姚体" panose="02010601030101010101" pitchFamily="2" charset="-122"/>
              </a:rPr>
              <a:t>    （二）因国家建设需要依法征用、收回的房地产。</a:t>
            </a:r>
            <a:endParaRPr lang="zh-CN" altLang="en-US" sz="2000" dirty="0">
              <a:solidFill>
                <a:schemeClr val="tx1"/>
              </a:solidFill>
              <a:latin typeface="方正姚体" panose="02010601030101010101" pitchFamily="2" charset="-122"/>
              <a:ea typeface="方正姚体" panose="02010601030101010101" pitchFamily="2" charset="-122"/>
            </a:endParaRPr>
          </a:p>
        </p:txBody>
      </p:sp>
      <p:sp>
        <p:nvSpPr>
          <p:cNvPr id="9" name="圆角矩形 8"/>
          <p:cNvSpPr/>
          <p:nvPr/>
        </p:nvSpPr>
        <p:spPr>
          <a:xfrm>
            <a:off x="179512" y="3801450"/>
            <a:ext cx="8784976" cy="779677"/>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zh-CN" sz="2400" dirty="0">
                <a:solidFill>
                  <a:schemeClr val="tx1"/>
                </a:solidFill>
                <a:latin typeface="方正姚体" panose="02010601030101010101" pitchFamily="2" charset="-122"/>
                <a:ea typeface="方正姚体" panose="02010601030101010101" pitchFamily="2" charset="-122"/>
              </a:rPr>
              <a:t>《</a:t>
            </a:r>
            <a:r>
              <a:rPr lang="zh-CN" altLang="zh-CN" sz="2400" dirty="0">
                <a:solidFill>
                  <a:schemeClr val="tx1"/>
                </a:solidFill>
                <a:latin typeface="方正姚体" panose="02010601030101010101" pitchFamily="2" charset="-122"/>
                <a:ea typeface="方正姚体" panose="02010601030101010101" pitchFamily="2" charset="-122"/>
              </a:rPr>
              <a:t>财政部、国家税务总局关于土地增值税一些具体问题规定的通知</a:t>
            </a:r>
            <a:r>
              <a:rPr lang="en-US" altLang="zh-CN" sz="2400" dirty="0">
                <a:solidFill>
                  <a:schemeClr val="tx1"/>
                </a:solidFill>
                <a:latin typeface="方正姚体" panose="02010601030101010101" pitchFamily="2" charset="-122"/>
                <a:ea typeface="方正姚体" panose="02010601030101010101" pitchFamily="2" charset="-122"/>
              </a:rPr>
              <a:t>》</a:t>
            </a:r>
            <a:r>
              <a:rPr lang="zh-CN" altLang="en-US" sz="2400" dirty="0">
                <a:solidFill>
                  <a:schemeClr val="tx1"/>
                </a:solidFill>
                <a:latin typeface="方正姚体" panose="02010601030101010101" pitchFamily="2" charset="-122"/>
                <a:ea typeface="方正姚体" panose="02010601030101010101" pitchFamily="2" charset="-122"/>
              </a:rPr>
              <a:t>（</a:t>
            </a:r>
            <a:r>
              <a:rPr lang="zh-CN" altLang="zh-CN" sz="2400" dirty="0">
                <a:solidFill>
                  <a:schemeClr val="tx1"/>
                </a:solidFill>
                <a:latin typeface="方正姚体" panose="02010601030101010101" pitchFamily="2" charset="-122"/>
                <a:ea typeface="方正姚体" panose="02010601030101010101" pitchFamily="2" charset="-122"/>
              </a:rPr>
              <a:t>财税字[1995]48号</a:t>
            </a:r>
            <a:r>
              <a:rPr lang="zh-CN" altLang="en-US" sz="2400" dirty="0">
                <a:solidFill>
                  <a:schemeClr val="tx1"/>
                </a:solidFill>
                <a:latin typeface="方正姚体" panose="02010601030101010101" pitchFamily="2" charset="-122"/>
                <a:ea typeface="方正姚体" panose="02010601030101010101" pitchFamily="2" charset="-122"/>
              </a:rPr>
              <a:t>）</a:t>
            </a:r>
            <a:endParaRPr lang="zh-CN" altLang="en-US" sz="2400" dirty="0">
              <a:solidFill>
                <a:schemeClr val="tx1"/>
              </a:solidFill>
              <a:latin typeface="方正姚体" panose="02010601030101010101" pitchFamily="2" charset="-122"/>
              <a:ea typeface="方正姚体" panose="02010601030101010101" pitchFamily="2" charset="-122"/>
            </a:endParaRPr>
          </a:p>
        </p:txBody>
      </p:sp>
      <p:sp>
        <p:nvSpPr>
          <p:cNvPr id="10" name="圆角矩形 9"/>
          <p:cNvSpPr/>
          <p:nvPr/>
        </p:nvSpPr>
        <p:spPr>
          <a:xfrm>
            <a:off x="179512" y="4581128"/>
            <a:ext cx="8784976" cy="126014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r>
              <a:rPr lang="zh-CN" altLang="zh-CN" sz="2000" b="1" dirty="0">
                <a:latin typeface="方正姚体" panose="02010601030101010101" pitchFamily="2" charset="-122"/>
                <a:ea typeface="方正姚体" panose="02010601030101010101" pitchFamily="2" charset="-122"/>
              </a:rPr>
              <a:t>二、关于合作建房的征免税问题</a:t>
            </a:r>
            <a:endParaRPr lang="zh-CN" altLang="zh-CN" sz="2000" dirty="0">
              <a:latin typeface="方正姚体" panose="02010601030101010101" pitchFamily="2" charset="-122"/>
              <a:ea typeface="方正姚体" panose="02010601030101010101" pitchFamily="2" charset="-122"/>
            </a:endParaRPr>
          </a:p>
          <a:p>
            <a:r>
              <a:rPr lang="zh-CN" altLang="zh-CN" sz="2000" dirty="0">
                <a:latin typeface="方正姚体" panose="02010601030101010101" pitchFamily="2" charset="-122"/>
                <a:ea typeface="方正姚体" panose="02010601030101010101" pitchFamily="2" charset="-122"/>
              </a:rPr>
              <a:t>　　对于一方出地，一方出资金，双方合作建房，建成后按比例分房自用的，暂免征收土地增值税；建成后转让的，应征收土地增值税。</a:t>
            </a:r>
            <a:endParaRPr lang="zh-CN" altLang="en-US" sz="2000" dirty="0">
              <a:solidFill>
                <a:schemeClr val="tx1"/>
              </a:solidFill>
              <a:latin typeface="方正姚体" panose="02010601030101010101" pitchFamily="2" charset="-122"/>
              <a:ea typeface="方正姚体" panose="02010601030101010101" pitchFamily="2" charset="-122"/>
            </a:endParaRPr>
          </a:p>
        </p:txBody>
      </p:sp>
      <p:sp>
        <p:nvSpPr>
          <p:cNvPr id="11" name="圆角矩形 10"/>
          <p:cNvSpPr/>
          <p:nvPr/>
        </p:nvSpPr>
        <p:spPr>
          <a:xfrm>
            <a:off x="179512" y="4653136"/>
            <a:ext cx="8784976" cy="1008112"/>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zh-CN" sz="2400" dirty="0">
                <a:solidFill>
                  <a:schemeClr val="tx1"/>
                </a:solidFill>
                <a:latin typeface="方正姚体" panose="02010601030101010101" pitchFamily="2" charset="-122"/>
                <a:ea typeface="方正姚体" panose="02010601030101010101" pitchFamily="2" charset="-122"/>
              </a:rPr>
              <a:t>《</a:t>
            </a:r>
            <a:r>
              <a:rPr lang="zh-CN" altLang="zh-CN" sz="2400" dirty="0">
                <a:solidFill>
                  <a:schemeClr val="tx1"/>
                </a:solidFill>
                <a:latin typeface="方正姚体" panose="02010601030101010101" pitchFamily="2" charset="-122"/>
                <a:ea typeface="方正姚体" panose="02010601030101010101" pitchFamily="2" charset="-122"/>
              </a:rPr>
              <a:t>财政部、税务总局关于继续实施企业改制重组有关土地增值税政策的通知</a:t>
            </a:r>
            <a:r>
              <a:rPr lang="en-US" altLang="zh-CN" sz="2400" dirty="0">
                <a:solidFill>
                  <a:schemeClr val="tx1"/>
                </a:solidFill>
                <a:latin typeface="方正姚体" panose="02010601030101010101" pitchFamily="2" charset="-122"/>
                <a:ea typeface="方正姚体" panose="02010601030101010101" pitchFamily="2" charset="-122"/>
              </a:rPr>
              <a:t>》</a:t>
            </a:r>
            <a:r>
              <a:rPr lang="zh-CN" altLang="en-US" sz="2400" dirty="0">
                <a:solidFill>
                  <a:schemeClr val="tx1"/>
                </a:solidFill>
                <a:latin typeface="方正姚体" panose="02010601030101010101" pitchFamily="2" charset="-122"/>
                <a:ea typeface="方正姚体" panose="02010601030101010101" pitchFamily="2" charset="-122"/>
              </a:rPr>
              <a:t>（</a:t>
            </a:r>
            <a:r>
              <a:rPr lang="zh-CN" altLang="zh-CN" sz="2400" dirty="0">
                <a:solidFill>
                  <a:schemeClr val="tx1"/>
                </a:solidFill>
                <a:latin typeface="方正姚体" panose="02010601030101010101" pitchFamily="2" charset="-122"/>
                <a:ea typeface="方正姚体" panose="02010601030101010101" pitchFamily="2" charset="-122"/>
              </a:rPr>
              <a:t>财税[2018]57号</a:t>
            </a:r>
            <a:r>
              <a:rPr lang="zh-CN" altLang="en-US" sz="2400" dirty="0">
                <a:solidFill>
                  <a:schemeClr val="tx1"/>
                </a:solidFill>
                <a:latin typeface="方正姚体" panose="02010601030101010101" pitchFamily="2" charset="-122"/>
                <a:ea typeface="方正姚体" panose="02010601030101010101" pitchFamily="2" charset="-122"/>
              </a:rPr>
              <a:t>）</a:t>
            </a:r>
            <a:endParaRPr lang="zh-CN" altLang="en-US" sz="2400" dirty="0">
              <a:solidFill>
                <a:schemeClr val="tx1"/>
              </a:solidFill>
              <a:latin typeface="方正姚体" panose="02010601030101010101" pitchFamily="2" charset="-122"/>
              <a:ea typeface="方正姚体" panose="02010601030101010101" pitchFamily="2" charset="-122"/>
            </a:endParaRPr>
          </a:p>
        </p:txBody>
      </p:sp>
      <p:sp>
        <p:nvSpPr>
          <p:cNvPr id="12" name="圆角矩形 11"/>
          <p:cNvSpPr/>
          <p:nvPr/>
        </p:nvSpPr>
        <p:spPr>
          <a:xfrm>
            <a:off x="152990" y="5733256"/>
            <a:ext cx="8784976" cy="969156"/>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r>
              <a:rPr lang="zh-CN" altLang="en-US" sz="2000" b="1" u="sng" dirty="0" smtClean="0">
                <a:solidFill>
                  <a:schemeClr val="tx1"/>
                </a:solidFill>
                <a:latin typeface="方正姚体" panose="02010601030101010101" pitchFamily="2" charset="-122"/>
                <a:ea typeface="方正姚体" panose="02010601030101010101" pitchFamily="2" charset="-122"/>
              </a:rPr>
              <a:t>（非房地开发企业）</a:t>
            </a:r>
            <a:r>
              <a:rPr lang="zh-CN" altLang="en-US" sz="2000" dirty="0" smtClean="0">
                <a:solidFill>
                  <a:schemeClr val="tx1"/>
                </a:solidFill>
                <a:latin typeface="方正姚体" panose="02010601030101010101" pitchFamily="2" charset="-122"/>
                <a:ea typeface="方正姚体" panose="02010601030101010101" pitchFamily="2" charset="-122"/>
              </a:rPr>
              <a:t>企业改制、合并、分立，以及在改制重组时以土地、房产作为投资入股的，均</a:t>
            </a:r>
            <a:r>
              <a:rPr lang="zh-CN" altLang="zh-CN" sz="2000" dirty="0">
                <a:solidFill>
                  <a:schemeClr val="tx1"/>
                </a:solidFill>
                <a:latin typeface="方正姚体" panose="02010601030101010101" pitchFamily="2" charset="-122"/>
                <a:ea typeface="方正姚体" panose="02010601030101010101" pitchFamily="2" charset="-122"/>
              </a:rPr>
              <a:t>暂不征土地增值税</a:t>
            </a:r>
            <a:endParaRPr lang="zh-CN" altLang="en-US" sz="2000" dirty="0">
              <a:solidFill>
                <a:schemeClr val="tx1"/>
              </a:solidFill>
              <a:latin typeface="方正姚体" panose="02010601030101010101" pitchFamily="2" charset="-122"/>
              <a:ea typeface="方正姚体" panose="02010601030101010101" pitchFamily="2" charset="-122"/>
            </a:endParaRPr>
          </a:p>
        </p:txBody>
      </p:sp>
      <p:sp>
        <p:nvSpPr>
          <p:cNvPr id="13" name="圆角矩形 12"/>
          <p:cNvSpPr/>
          <p:nvPr/>
        </p:nvSpPr>
        <p:spPr>
          <a:xfrm>
            <a:off x="150794" y="5713778"/>
            <a:ext cx="8784976" cy="1008112"/>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zh-CN" sz="2400" dirty="0" smtClean="0">
                <a:solidFill>
                  <a:schemeClr val="tx1"/>
                </a:solidFill>
                <a:latin typeface="方正姚体" panose="02010601030101010101" pitchFamily="2" charset="-122"/>
                <a:ea typeface="方正姚体" panose="02010601030101010101" pitchFamily="2" charset="-122"/>
              </a:rPr>
              <a:t>《</a:t>
            </a:r>
            <a:r>
              <a:rPr lang="zh-CN" altLang="en-US" sz="2400" dirty="0">
                <a:solidFill>
                  <a:schemeClr val="tx1"/>
                </a:solidFill>
                <a:latin typeface="方正姚体" panose="02010601030101010101" pitchFamily="2" charset="-122"/>
                <a:ea typeface="方正姚体" panose="02010601030101010101" pitchFamily="2" charset="-122"/>
              </a:rPr>
              <a:t>财政部  国家税务总局关于调整房地产交易环节税收政策的通知</a:t>
            </a:r>
            <a:r>
              <a:rPr lang="en-US" altLang="zh-CN" sz="2400" dirty="0" smtClean="0">
                <a:solidFill>
                  <a:schemeClr val="tx1"/>
                </a:solidFill>
                <a:latin typeface="方正姚体" panose="02010601030101010101" pitchFamily="2" charset="-122"/>
                <a:ea typeface="方正姚体" panose="02010601030101010101" pitchFamily="2" charset="-122"/>
              </a:rPr>
              <a:t>》</a:t>
            </a:r>
            <a:r>
              <a:rPr lang="zh-CN" altLang="en-US" sz="2400" dirty="0">
                <a:solidFill>
                  <a:schemeClr val="tx1"/>
                </a:solidFill>
                <a:latin typeface="方正姚体" panose="02010601030101010101" pitchFamily="2" charset="-122"/>
                <a:ea typeface="方正姚体" panose="02010601030101010101" pitchFamily="2" charset="-122"/>
              </a:rPr>
              <a:t>（</a:t>
            </a:r>
            <a:r>
              <a:rPr lang="zh-CN" altLang="zh-CN" sz="2400" dirty="0">
                <a:solidFill>
                  <a:schemeClr val="tx1"/>
                </a:solidFill>
                <a:latin typeface="方正姚体" panose="02010601030101010101" pitchFamily="2" charset="-122"/>
                <a:ea typeface="方正姚体" panose="02010601030101010101" pitchFamily="2" charset="-122"/>
              </a:rPr>
              <a:t>财税[</a:t>
            </a:r>
            <a:r>
              <a:rPr lang="zh-CN" altLang="zh-CN" sz="2400" dirty="0" smtClean="0">
                <a:solidFill>
                  <a:schemeClr val="tx1"/>
                </a:solidFill>
                <a:latin typeface="方正姚体" panose="02010601030101010101" pitchFamily="2" charset="-122"/>
                <a:ea typeface="方正姚体" panose="02010601030101010101" pitchFamily="2" charset="-122"/>
              </a:rPr>
              <a:t>20</a:t>
            </a:r>
            <a:r>
              <a:rPr lang="en-US" altLang="zh-CN" sz="2400" dirty="0" smtClean="0">
                <a:solidFill>
                  <a:schemeClr val="tx1"/>
                </a:solidFill>
                <a:latin typeface="方正姚体" panose="02010601030101010101" pitchFamily="2" charset="-122"/>
                <a:ea typeface="方正姚体" panose="02010601030101010101" pitchFamily="2" charset="-122"/>
              </a:rPr>
              <a:t>0</a:t>
            </a:r>
            <a:r>
              <a:rPr lang="zh-CN" altLang="zh-CN" sz="2400" dirty="0" smtClean="0">
                <a:solidFill>
                  <a:schemeClr val="tx1"/>
                </a:solidFill>
                <a:latin typeface="方正姚体" panose="02010601030101010101" pitchFamily="2" charset="-122"/>
                <a:ea typeface="方正姚体" panose="02010601030101010101" pitchFamily="2" charset="-122"/>
              </a:rPr>
              <a:t>8]</a:t>
            </a:r>
            <a:r>
              <a:rPr lang="en-US" altLang="zh-CN" sz="2400" dirty="0" smtClean="0">
                <a:solidFill>
                  <a:schemeClr val="tx1"/>
                </a:solidFill>
                <a:latin typeface="方正姚体" panose="02010601030101010101" pitchFamily="2" charset="-122"/>
                <a:ea typeface="方正姚体" panose="02010601030101010101" pitchFamily="2" charset="-122"/>
              </a:rPr>
              <a:t>137</a:t>
            </a:r>
            <a:r>
              <a:rPr lang="zh-CN" altLang="zh-CN" sz="2400" dirty="0" smtClean="0">
                <a:solidFill>
                  <a:schemeClr val="tx1"/>
                </a:solidFill>
                <a:latin typeface="方正姚体" panose="02010601030101010101" pitchFamily="2" charset="-122"/>
                <a:ea typeface="方正姚体" panose="02010601030101010101" pitchFamily="2" charset="-122"/>
              </a:rPr>
              <a:t>号</a:t>
            </a:r>
            <a:r>
              <a:rPr lang="zh-CN" altLang="en-US" sz="2400" dirty="0">
                <a:solidFill>
                  <a:schemeClr val="tx1"/>
                </a:solidFill>
                <a:latin typeface="方正姚体" panose="02010601030101010101" pitchFamily="2" charset="-122"/>
                <a:ea typeface="方正姚体" panose="02010601030101010101" pitchFamily="2" charset="-122"/>
              </a:rPr>
              <a:t>）</a:t>
            </a:r>
            <a:endParaRPr lang="zh-CN" altLang="en-US" sz="2400" dirty="0">
              <a:solidFill>
                <a:schemeClr val="tx1"/>
              </a:solidFill>
              <a:latin typeface="方正姚体" panose="02010601030101010101" pitchFamily="2" charset="-122"/>
              <a:ea typeface="方正姚体" panose="02010601030101010101" pitchFamily="2" charset="-122"/>
            </a:endParaRPr>
          </a:p>
        </p:txBody>
      </p:sp>
      <p:sp>
        <p:nvSpPr>
          <p:cNvPr id="15" name="圆角矩形 14"/>
          <p:cNvSpPr/>
          <p:nvPr/>
        </p:nvSpPr>
        <p:spPr>
          <a:xfrm>
            <a:off x="179512" y="4977170"/>
            <a:ext cx="8784976" cy="792089"/>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r>
              <a:rPr lang="zh-CN" altLang="en-US" sz="2400" dirty="0">
                <a:solidFill>
                  <a:schemeClr val="tx1"/>
                </a:solidFill>
                <a:latin typeface="方正姚体" panose="02010601030101010101" pitchFamily="2" charset="-122"/>
                <a:ea typeface="方正姚体" panose="02010601030101010101" pitchFamily="2" charset="-122"/>
              </a:rPr>
              <a:t>三、对个人销售住房暂免征收土地增值税。</a:t>
            </a:r>
            <a:endParaRPr lang="zh-CN" altLang="en-US" sz="2400" dirty="0">
              <a:solidFill>
                <a:schemeClr val="tx1"/>
              </a:solidFill>
              <a:latin typeface="方正姚体" panose="02010601030101010101" pitchFamily="2" charset="-122"/>
              <a:ea typeface="方正姚体" panose="02010601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xit" presetSubtype="2" fill="hold" grpId="1" nodeType="clickEffect">
                                  <p:stCondLst>
                                    <p:cond delay="0"/>
                                  </p:stCondLst>
                                  <p:childTnLst>
                                    <p:anim calcmode="lin" valueType="num">
                                      <p:cBhvr additive="base">
                                        <p:cTn id="18" dur="500"/>
                                        <p:tgtEl>
                                          <p:spTgt spid="4"/>
                                        </p:tgtEl>
                                        <p:attrNameLst>
                                          <p:attrName>ppt_x</p:attrName>
                                        </p:attrNameLst>
                                      </p:cBhvr>
                                      <p:tavLst>
                                        <p:tav tm="0">
                                          <p:val>
                                            <p:strVal val="ppt_x"/>
                                          </p:val>
                                        </p:tav>
                                        <p:tav tm="100000">
                                          <p:val>
                                            <p:strVal val="1+ppt_w/2"/>
                                          </p:val>
                                        </p:tav>
                                      </p:tavLst>
                                    </p:anim>
                                    <p:anim calcmode="lin" valueType="num">
                                      <p:cBhvr additive="base">
                                        <p:cTn id="19" dur="500"/>
                                        <p:tgtEl>
                                          <p:spTgt spid="4"/>
                                        </p:tgtEl>
                                        <p:attrNameLst>
                                          <p:attrName>ppt_y</p:attrName>
                                        </p:attrNameLst>
                                      </p:cBhvr>
                                      <p:tavLst>
                                        <p:tav tm="0">
                                          <p:val>
                                            <p:strVal val="ppt_y"/>
                                          </p:val>
                                        </p:tav>
                                        <p:tav tm="100000">
                                          <p:val>
                                            <p:strVal val="ppt_y"/>
                                          </p:val>
                                        </p:tav>
                                      </p:tavLst>
                                    </p:anim>
                                    <p:set>
                                      <p:cBhvr>
                                        <p:cTn id="20" dur="1" fill="hold">
                                          <p:stCondLst>
                                            <p:cond delay="499"/>
                                          </p:stCondLst>
                                        </p:cTn>
                                        <p:tgtEl>
                                          <p:spTgt spid="4"/>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0-#ppt_w/2"/>
                                          </p:val>
                                        </p:tav>
                                        <p:tav tm="100000">
                                          <p:val>
                                            <p:strVal val="#ppt_x"/>
                                          </p:val>
                                        </p:tav>
                                      </p:tavLst>
                                    </p:anim>
                                    <p:anim calcmode="lin" valueType="num">
                                      <p:cBhvr additive="base">
                                        <p:cTn id="26"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xit" presetSubtype="2" fill="hold" grpId="1" nodeType="clickEffect">
                                  <p:stCondLst>
                                    <p:cond delay="0"/>
                                  </p:stCondLst>
                                  <p:childTnLst>
                                    <p:anim calcmode="lin" valueType="num">
                                      <p:cBhvr additive="base">
                                        <p:cTn id="36" dur="500"/>
                                        <p:tgtEl>
                                          <p:spTgt spid="10"/>
                                        </p:tgtEl>
                                        <p:attrNameLst>
                                          <p:attrName>ppt_x</p:attrName>
                                        </p:attrNameLst>
                                      </p:cBhvr>
                                      <p:tavLst>
                                        <p:tav tm="0">
                                          <p:val>
                                            <p:strVal val="ppt_x"/>
                                          </p:val>
                                        </p:tav>
                                        <p:tav tm="100000">
                                          <p:val>
                                            <p:strVal val="1+ppt_w/2"/>
                                          </p:val>
                                        </p:tav>
                                      </p:tavLst>
                                    </p:anim>
                                    <p:anim calcmode="lin" valueType="num">
                                      <p:cBhvr additive="base">
                                        <p:cTn id="37" dur="500"/>
                                        <p:tgtEl>
                                          <p:spTgt spid="10"/>
                                        </p:tgtEl>
                                        <p:attrNameLst>
                                          <p:attrName>ppt_y</p:attrName>
                                        </p:attrNameLst>
                                      </p:cBhvr>
                                      <p:tavLst>
                                        <p:tav tm="0">
                                          <p:val>
                                            <p:strVal val="ppt_y"/>
                                          </p:val>
                                        </p:tav>
                                        <p:tav tm="100000">
                                          <p:val>
                                            <p:strVal val="ppt_y"/>
                                          </p:val>
                                        </p:tav>
                                      </p:tavLst>
                                    </p:anim>
                                    <p:set>
                                      <p:cBhvr>
                                        <p:cTn id="38" dur="1" fill="hold">
                                          <p:stCondLst>
                                            <p:cond delay="499"/>
                                          </p:stCondLst>
                                        </p:cTn>
                                        <p:tgtEl>
                                          <p:spTgt spid="10"/>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0-#ppt_w/2"/>
                                          </p:val>
                                        </p:tav>
                                        <p:tav tm="100000">
                                          <p:val>
                                            <p:strVal val="#ppt_x"/>
                                          </p:val>
                                        </p:tav>
                                      </p:tavLst>
                                    </p:anim>
                                    <p:anim calcmode="lin" valueType="num">
                                      <p:cBhvr additive="base">
                                        <p:cTn id="44"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additive="base">
                                        <p:cTn id="49" dur="500" fill="hold"/>
                                        <p:tgtEl>
                                          <p:spTgt spid="12"/>
                                        </p:tgtEl>
                                        <p:attrNameLst>
                                          <p:attrName>ppt_x</p:attrName>
                                        </p:attrNameLst>
                                      </p:cBhvr>
                                      <p:tavLst>
                                        <p:tav tm="0">
                                          <p:val>
                                            <p:strVal val="#ppt_x"/>
                                          </p:val>
                                        </p:tav>
                                        <p:tav tm="100000">
                                          <p:val>
                                            <p:strVal val="#ppt_x"/>
                                          </p:val>
                                        </p:tav>
                                      </p:tavLst>
                                    </p:anim>
                                    <p:anim calcmode="lin" valueType="num">
                                      <p:cBhvr additive="base">
                                        <p:cTn id="5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xit" presetSubtype="2" fill="hold" grpId="1" nodeType="clickEffect">
                                  <p:stCondLst>
                                    <p:cond delay="0"/>
                                  </p:stCondLst>
                                  <p:childTnLst>
                                    <p:anim calcmode="lin" valueType="num">
                                      <p:cBhvr additive="base">
                                        <p:cTn id="54" dur="500"/>
                                        <p:tgtEl>
                                          <p:spTgt spid="12"/>
                                        </p:tgtEl>
                                        <p:attrNameLst>
                                          <p:attrName>ppt_x</p:attrName>
                                        </p:attrNameLst>
                                      </p:cBhvr>
                                      <p:tavLst>
                                        <p:tav tm="0">
                                          <p:val>
                                            <p:strVal val="ppt_x"/>
                                          </p:val>
                                        </p:tav>
                                        <p:tav tm="100000">
                                          <p:val>
                                            <p:strVal val="1+ppt_w/2"/>
                                          </p:val>
                                        </p:tav>
                                      </p:tavLst>
                                    </p:anim>
                                    <p:anim calcmode="lin" valueType="num">
                                      <p:cBhvr additive="base">
                                        <p:cTn id="55" dur="500"/>
                                        <p:tgtEl>
                                          <p:spTgt spid="12"/>
                                        </p:tgtEl>
                                        <p:attrNameLst>
                                          <p:attrName>ppt_y</p:attrName>
                                        </p:attrNameLst>
                                      </p:cBhvr>
                                      <p:tavLst>
                                        <p:tav tm="0">
                                          <p:val>
                                            <p:strVal val="ppt_y"/>
                                          </p:val>
                                        </p:tav>
                                        <p:tav tm="100000">
                                          <p:val>
                                            <p:strVal val="ppt_y"/>
                                          </p:val>
                                        </p:tav>
                                      </p:tavLst>
                                    </p:anim>
                                    <p:set>
                                      <p:cBhvr>
                                        <p:cTn id="56" dur="1" fill="hold">
                                          <p:stCondLst>
                                            <p:cond delay="499"/>
                                          </p:stCondLst>
                                        </p:cTn>
                                        <p:tgtEl>
                                          <p:spTgt spid="12"/>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13"/>
                                        </p:tgtEl>
                                        <p:attrNameLst>
                                          <p:attrName>style.visibility</p:attrName>
                                        </p:attrNameLst>
                                      </p:cBhvr>
                                      <p:to>
                                        <p:strVal val="visible"/>
                                      </p:to>
                                    </p:set>
                                    <p:anim calcmode="lin" valueType="num">
                                      <p:cBhvr additive="base">
                                        <p:cTn id="61" dur="500" fill="hold"/>
                                        <p:tgtEl>
                                          <p:spTgt spid="13"/>
                                        </p:tgtEl>
                                        <p:attrNameLst>
                                          <p:attrName>ppt_x</p:attrName>
                                        </p:attrNameLst>
                                      </p:cBhvr>
                                      <p:tavLst>
                                        <p:tav tm="0">
                                          <p:val>
                                            <p:strVal val="0-#ppt_w/2"/>
                                          </p:val>
                                        </p:tav>
                                        <p:tav tm="100000">
                                          <p:val>
                                            <p:strVal val="#ppt_x"/>
                                          </p:val>
                                        </p:tav>
                                      </p:tavLst>
                                    </p:anim>
                                    <p:anim calcmode="lin" valueType="num">
                                      <p:cBhvr additive="base">
                                        <p:cTn id="62"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1" fill="hold" grpId="0" nodeType="clickEffect">
                                  <p:stCondLst>
                                    <p:cond delay="0"/>
                                  </p:stCondLst>
                                  <p:childTnLst>
                                    <p:set>
                                      <p:cBhvr>
                                        <p:cTn id="66" dur="1" fill="hold">
                                          <p:stCondLst>
                                            <p:cond delay="0"/>
                                          </p:stCondLst>
                                        </p:cTn>
                                        <p:tgtEl>
                                          <p:spTgt spid="15"/>
                                        </p:tgtEl>
                                        <p:attrNameLst>
                                          <p:attrName>style.visibility</p:attrName>
                                        </p:attrNameLst>
                                      </p:cBhvr>
                                      <p:to>
                                        <p:strVal val="visible"/>
                                      </p:to>
                                    </p:set>
                                    <p:anim calcmode="lin" valueType="num">
                                      <p:cBhvr additive="base">
                                        <p:cTn id="67" dur="500" fill="hold"/>
                                        <p:tgtEl>
                                          <p:spTgt spid="15"/>
                                        </p:tgtEl>
                                        <p:attrNameLst>
                                          <p:attrName>ppt_x</p:attrName>
                                        </p:attrNameLst>
                                      </p:cBhvr>
                                      <p:tavLst>
                                        <p:tav tm="0">
                                          <p:val>
                                            <p:strVal val="#ppt_x"/>
                                          </p:val>
                                        </p:tav>
                                        <p:tav tm="100000">
                                          <p:val>
                                            <p:strVal val="#ppt_x"/>
                                          </p:val>
                                        </p:tav>
                                      </p:tavLst>
                                    </p:anim>
                                    <p:anim calcmode="lin" valueType="num">
                                      <p:cBhvr additive="base">
                                        <p:cTn id="68" dur="500" fill="hold"/>
                                        <p:tgtEl>
                                          <p:spTgt spid="15"/>
                                        </p:tgtEl>
                                        <p:attrNameLst>
                                          <p:attrName>ppt_y</p:attrName>
                                        </p:attrNameLst>
                                      </p:cBhvr>
                                      <p:tavLst>
                                        <p:tav tm="0">
                                          <p:val>
                                            <p:strVal val="0-#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xit" presetSubtype="2" fill="hold" grpId="1" nodeType="clickEffect">
                                  <p:stCondLst>
                                    <p:cond delay="0"/>
                                  </p:stCondLst>
                                  <p:childTnLst>
                                    <p:anim calcmode="lin" valueType="num">
                                      <p:cBhvr additive="base">
                                        <p:cTn id="72" dur="500"/>
                                        <p:tgtEl>
                                          <p:spTgt spid="15"/>
                                        </p:tgtEl>
                                        <p:attrNameLst>
                                          <p:attrName>ppt_x</p:attrName>
                                        </p:attrNameLst>
                                      </p:cBhvr>
                                      <p:tavLst>
                                        <p:tav tm="0">
                                          <p:val>
                                            <p:strVal val="ppt_x"/>
                                          </p:val>
                                        </p:tav>
                                        <p:tav tm="100000">
                                          <p:val>
                                            <p:strVal val="1+ppt_w/2"/>
                                          </p:val>
                                        </p:tav>
                                      </p:tavLst>
                                    </p:anim>
                                    <p:anim calcmode="lin" valueType="num">
                                      <p:cBhvr additive="base">
                                        <p:cTn id="73" dur="500"/>
                                        <p:tgtEl>
                                          <p:spTgt spid="15"/>
                                        </p:tgtEl>
                                        <p:attrNameLst>
                                          <p:attrName>ppt_y</p:attrName>
                                        </p:attrNameLst>
                                      </p:cBhvr>
                                      <p:tavLst>
                                        <p:tav tm="0">
                                          <p:val>
                                            <p:strVal val="ppt_y"/>
                                          </p:val>
                                        </p:tav>
                                        <p:tav tm="100000">
                                          <p:val>
                                            <p:strVal val="ppt_y"/>
                                          </p:val>
                                        </p:tav>
                                      </p:tavLst>
                                    </p:anim>
                                    <p:set>
                                      <p:cBhvr>
                                        <p:cTn id="74" dur="1" fill="hold">
                                          <p:stCondLst>
                                            <p:cond delay="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4" grpId="1" animBg="1"/>
      <p:bldP spid="9" grpId="0" animBg="1"/>
      <p:bldP spid="10" grpId="0" animBg="1"/>
      <p:bldP spid="10" grpId="1" animBg="1"/>
      <p:bldP spid="11" grpId="0" animBg="1"/>
      <p:bldP spid="12" grpId="0" animBg="1"/>
      <p:bldP spid="12" grpId="1" animBg="1"/>
      <p:bldP spid="13" grpId="0" animBg="1"/>
      <p:bldP spid="15" grpId="0" animBg="1"/>
      <p:bldP spid="15" grpId="1"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dirty="0"/>
          </a:p>
        </p:txBody>
      </p:sp>
      <p:sp>
        <p:nvSpPr>
          <p:cNvPr id="4" name="TextBox 3"/>
          <p:cNvSpPr txBox="1"/>
          <p:nvPr/>
        </p:nvSpPr>
        <p:spPr>
          <a:xfrm>
            <a:off x="1727684" y="2204864"/>
            <a:ext cx="5904656" cy="1200329"/>
          </a:xfrm>
          <a:prstGeom prst="rect">
            <a:avLst/>
          </a:prstGeom>
          <a:noFill/>
        </p:spPr>
        <p:txBody>
          <a:bodyPr wrap="square" rtlCol="0">
            <a:spAutoFit/>
          </a:bodyPr>
          <a:lstStyle/>
          <a:p>
            <a:r>
              <a:rPr lang="zh-CN" altLang="en-US" sz="7200" b="1" dirty="0" smtClean="0">
                <a:latin typeface="方正姚体" panose="02010601030101010101" pitchFamily="2" charset="-122"/>
                <a:ea typeface="方正姚体" panose="02010601030101010101" pitchFamily="2" charset="-122"/>
              </a:rPr>
              <a:t>讲解到此结束</a:t>
            </a:r>
            <a:endParaRPr lang="zh-CN" altLang="en-US" sz="7200" b="1" dirty="0">
              <a:latin typeface="方正姚体" panose="02010601030101010101" pitchFamily="2" charset="-122"/>
              <a:ea typeface="方正姚体" panose="02010601030101010101" pitchFamily="2" charset="-122"/>
            </a:endParaRPr>
          </a:p>
        </p:txBody>
      </p:sp>
      <p:sp>
        <p:nvSpPr>
          <p:cNvPr id="5" name="TextBox 4"/>
          <p:cNvSpPr txBox="1"/>
          <p:nvPr/>
        </p:nvSpPr>
        <p:spPr>
          <a:xfrm>
            <a:off x="2483768" y="3717032"/>
            <a:ext cx="4536504" cy="1323439"/>
          </a:xfrm>
          <a:prstGeom prst="rect">
            <a:avLst/>
          </a:prstGeom>
          <a:noFill/>
        </p:spPr>
        <p:txBody>
          <a:bodyPr wrap="square" rtlCol="0">
            <a:spAutoFit/>
          </a:bodyPr>
          <a:lstStyle/>
          <a:p>
            <a:r>
              <a:rPr lang="zh-CN" altLang="en-US" sz="8000" b="1" dirty="0" smtClean="0">
                <a:latin typeface="方正姚体" panose="02010601030101010101" pitchFamily="2" charset="-122"/>
                <a:ea typeface="方正姚体" panose="02010601030101010101" pitchFamily="2" charset="-122"/>
              </a:rPr>
              <a:t>谢谢大家</a:t>
            </a:r>
            <a:endParaRPr lang="zh-CN" altLang="en-US" sz="8000" b="1" dirty="0">
              <a:latin typeface="方正姚体" panose="02010601030101010101" pitchFamily="2" charset="-122"/>
              <a:ea typeface="方正姚体" panose="02010601030101010101" pitchFamily="2" charset="-122"/>
            </a:endParaRPr>
          </a:p>
        </p:txBody>
      </p:sp>
      <p:sp>
        <p:nvSpPr>
          <p:cNvPr id="3" name="TextBox 2"/>
          <p:cNvSpPr txBox="1"/>
          <p:nvPr/>
        </p:nvSpPr>
        <p:spPr>
          <a:xfrm>
            <a:off x="5238074" y="5714092"/>
            <a:ext cx="3564396" cy="523220"/>
          </a:xfrm>
          <a:prstGeom prst="rect">
            <a:avLst/>
          </a:prstGeom>
          <a:noFill/>
        </p:spPr>
        <p:txBody>
          <a:bodyPr wrap="square" rtlCol="0">
            <a:spAutoFit/>
          </a:bodyPr>
          <a:lstStyle/>
          <a:p>
            <a:r>
              <a:rPr lang="zh-CN" altLang="en-US" sz="2800" b="1" dirty="0" smtClean="0">
                <a:latin typeface="黑体" panose="02010609060101010101" pitchFamily="49" charset="-122"/>
                <a:ea typeface="黑体" panose="02010609060101010101" pitchFamily="49" charset="-122"/>
              </a:rPr>
              <a:t>靳琨  </a:t>
            </a:r>
            <a:r>
              <a:rPr lang="en-US" altLang="zh-CN" sz="2800" b="1" dirty="0" smtClean="0">
                <a:latin typeface="黑体" panose="02010609060101010101" pitchFamily="49" charset="-122"/>
                <a:ea typeface="黑体" panose="02010609060101010101" pitchFamily="49" charset="-122"/>
              </a:rPr>
              <a:t>029-88461623</a:t>
            </a:r>
            <a:endParaRPr lang="zh-CN" altLang="en-US" sz="2800" b="1" dirty="0">
              <a:latin typeface="黑体" panose="02010609060101010101" pitchFamily="49" charset="-122"/>
              <a:ea typeface="黑体" panose="02010609060101010101" pitchFamily="49" charset="-122"/>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药剂师">
  <a:themeElements>
    <a:clrScheme name="药剂师">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药剂师">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药剂师">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Apothecary</Template>
  <TotalTime>0</TotalTime>
  <Words>5585</Words>
  <Application>WPS 演示</Application>
  <PresentationFormat>全屏显示(4:3)</PresentationFormat>
  <Paragraphs>422</Paragraphs>
  <Slides>41</Slides>
  <Notes>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41</vt:i4>
      </vt:variant>
    </vt:vector>
  </HeadingPairs>
  <TitlesOfParts>
    <vt:vector size="53" baseType="lpstr">
      <vt:lpstr>Arial</vt:lpstr>
      <vt:lpstr>宋体</vt:lpstr>
      <vt:lpstr>Wingdings</vt:lpstr>
      <vt:lpstr>方正姚体</vt:lpstr>
      <vt:lpstr>黑体</vt:lpstr>
      <vt:lpstr>Century Gothic</vt:lpstr>
      <vt:lpstr>微软雅黑</vt:lpstr>
      <vt:lpstr>Arial Unicode MS</vt:lpstr>
      <vt:lpstr>幼圆</vt:lpstr>
      <vt:lpstr>Book Antiqua</vt:lpstr>
      <vt:lpstr>Calibri</vt:lpstr>
      <vt:lpstr>药剂师</vt:lpstr>
      <vt:lpstr>土地增值税基础政策 业务实践</vt:lpstr>
      <vt:lpstr>一、房地产各环节主要税种</vt:lpstr>
      <vt:lpstr>二、土地增值税的概念</vt:lpstr>
      <vt:lpstr>二、土地增值税的概念</vt:lpstr>
      <vt:lpstr>三、房地产企业土地增值税清算</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二、土地增值税的概念</vt:lpstr>
      <vt:lpstr>PowerPoint 演示文稿</vt:lpstr>
      <vt:lpstr>PowerPoint 演示文稿</vt:lpstr>
      <vt:lpstr>四、房地产企业土地增值税征管</vt:lpstr>
      <vt:lpstr>四、房地产企业土地增值税征管</vt:lpstr>
      <vt:lpstr>四、房地产企业土地增值税征管</vt:lpstr>
      <vt:lpstr>四、房地产企业土地增值税征管</vt:lpstr>
      <vt:lpstr>四、房地产企业土地增值税征管</vt:lpstr>
      <vt:lpstr>四、房地产企业土地增值税征管</vt:lpstr>
      <vt:lpstr>四、房地产企业土地增值税征管</vt:lpstr>
      <vt:lpstr>四、房地产企业土地增值税征管</vt:lpstr>
      <vt:lpstr>五、旧房转让的土地增值税</vt:lpstr>
      <vt:lpstr>五、旧房转让的土地增值税</vt:lpstr>
      <vt:lpstr>五、旧房转让的土地增值税</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土地增值税清算业务</dc:title>
  <dc:creator>lijing</dc:creator>
  <cp:lastModifiedBy>Administrator</cp:lastModifiedBy>
  <cp:revision>85</cp:revision>
  <dcterms:created xsi:type="dcterms:W3CDTF">2019-03-15T07:22:00Z</dcterms:created>
  <dcterms:modified xsi:type="dcterms:W3CDTF">2022-07-22T07:32:51Z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C70A5E4EFBCE468EA0A918F10ED8D63A</vt:lpwstr>
  </property>
  <property fmtid="{D5CDD505-2E9C-101B-9397-08002B2CF9AE}" pid="3" name="KSOProductBuildVer">
    <vt:lpwstr>2052-11.1.0.11875</vt:lpwstr>
  </property>
</Properties>
</file>